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9" r:id="rId6"/>
    <p:sldId id="280" r:id="rId7"/>
    <p:sldId id="272" r:id="rId8"/>
    <p:sldId id="262" r:id="rId9"/>
    <p:sldId id="281" r:id="rId10"/>
    <p:sldId id="282" r:id="rId11"/>
    <p:sldId id="283" r:id="rId12"/>
    <p:sldId id="284" r:id="rId13"/>
    <p:sldId id="285" r:id="rId14"/>
    <p:sldId id="263" r:id="rId15"/>
    <p:sldId id="264" r:id="rId16"/>
    <p:sldId id="276" r:id="rId17"/>
    <p:sldId id="267" r:id="rId18"/>
    <p:sldId id="277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Aly Bailey" initials="AAB" lastIdx="7" clrIdx="0">
    <p:extLst>
      <p:ext uri="{19B8F6BF-5375-455C-9EA6-DF929625EA0E}">
        <p15:presenceInfo xmlns:p15="http://schemas.microsoft.com/office/powerpoint/2012/main" userId="2e01f99a30b7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3A56-89AD-409A-A570-FA91AB3B289E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F245-7E16-4FC2-B594-70292BB5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F245-7E16-4FC2-B594-70292BB51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9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F245-7E16-4FC2-B594-70292BB51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EA5-5D4E-45BA-809B-7C2CEA940B22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767C-7173-47F0-9106-7140BBB4D377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935-F1E9-470B-B690-1F84BE389C8D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1F1-990D-49CC-BC29-AB154F53AC8E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BE7-CAEE-4FA0-BCA8-AA1D15B0C7C4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9E41-69D1-467F-B24D-2AE2CF6A4CF5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D92-16EE-4FD5-905C-8DBB2F781160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3DE7-7031-4173-B6CA-F90FA4089873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885-843F-46B7-9D4C-C0F0E2863CA2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B06921-A32D-46AE-9208-75B7BC3A1BBB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71AF-DB88-4844-8EA7-23AF4E53591F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EA1AF4-08ED-49E6-984D-7717A0095F7E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9.png"/><Relationship Id="rId5" Type="http://schemas.microsoft.com/office/2007/relationships/media" Target="../media/media3.wav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a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Intonational Phonology of Miami Cuban Spanish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Ann Aly bailey</a:t>
            </a:r>
          </a:p>
          <a:p>
            <a:r>
              <a:rPr lang="en-US" dirty="0" smtClean="0"/>
              <a:t>University of California, los </a:t>
            </a:r>
            <a:r>
              <a:rPr lang="en-US" dirty="0" err="1" smtClean="0"/>
              <a:t>angeles</a:t>
            </a:r>
            <a:endParaRPr lang="en-US" dirty="0" smtClean="0"/>
          </a:p>
          <a:p>
            <a:r>
              <a:rPr lang="en-US" dirty="0" smtClean="0"/>
              <a:t>aabailey@ucla.edu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Tonal inventory of MC Spanish: </a:t>
            </a:r>
            <a:r>
              <a:rPr lang="en-US" sz="3600" dirty="0" smtClean="0"/>
              <a:t>Nuclear pitch </a:t>
            </a:r>
            <a:r>
              <a:rPr lang="en-US" sz="3600" dirty="0"/>
              <a:t>accents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Monotonal</a:t>
            </a:r>
          </a:p>
          <a:p>
            <a:pPr lvl="1"/>
            <a:r>
              <a:rPr lang="en-US" b="1" dirty="0"/>
              <a:t>L*: </a:t>
            </a:r>
            <a:r>
              <a:rPr lang="en-US" dirty="0"/>
              <a:t>Found in question types ending in H%</a:t>
            </a:r>
          </a:p>
          <a:p>
            <a:pPr lvl="2"/>
            <a:r>
              <a:rPr lang="en-US" sz="1600" dirty="0"/>
              <a:t>May also be realized with </a:t>
            </a:r>
            <a:r>
              <a:rPr lang="en-US" sz="1600" dirty="0" err="1"/>
              <a:t>upstep</a:t>
            </a:r>
            <a:endParaRPr lang="en-US" sz="1600" dirty="0"/>
          </a:p>
          <a:p>
            <a:r>
              <a:rPr lang="en-US" sz="2400" dirty="0">
                <a:solidFill>
                  <a:schemeClr val="tx1"/>
                </a:solidFill>
              </a:rPr>
              <a:t>Bitonal</a:t>
            </a:r>
          </a:p>
          <a:p>
            <a:pPr lvl="1"/>
            <a:r>
              <a:rPr lang="en-US" b="1" dirty="0"/>
              <a:t>H+L*: </a:t>
            </a:r>
            <a:r>
              <a:rPr lang="en-US" dirty="0"/>
              <a:t>Found in broad focus declaratives</a:t>
            </a:r>
          </a:p>
          <a:p>
            <a:pPr lvl="1"/>
            <a:r>
              <a:rPr lang="en-US" b="1" dirty="0"/>
              <a:t>L+H*: </a:t>
            </a:r>
            <a:r>
              <a:rPr lang="en-US" dirty="0"/>
              <a:t>Found in broad focus declaratives (Cuban-born only), </a:t>
            </a:r>
            <a:r>
              <a:rPr lang="en-US" dirty="0" err="1"/>
              <a:t>exclamatives</a:t>
            </a:r>
            <a:r>
              <a:rPr lang="en-US" dirty="0"/>
              <a:t>, vocatives, imperative, various question types </a:t>
            </a:r>
          </a:p>
          <a:p>
            <a:pPr lvl="2"/>
            <a:r>
              <a:rPr lang="en-US" sz="1600" dirty="0"/>
              <a:t>Most common nuclear pitch accent</a:t>
            </a:r>
          </a:p>
          <a:p>
            <a:pPr lvl="2"/>
            <a:r>
              <a:rPr lang="en-US" sz="1600" dirty="0"/>
              <a:t>Peak timing and scaling </a:t>
            </a:r>
            <a:r>
              <a:rPr lang="en-US" sz="1600" dirty="0" smtClean="0"/>
              <a:t>as important factors to distinguish </a:t>
            </a:r>
            <a:r>
              <a:rPr lang="en-US" sz="1600" dirty="0"/>
              <a:t>between categories (to be discussed)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Nuclear pitch accents: Examples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" r="11149" b="7627"/>
          <a:stretch/>
        </p:blipFill>
        <p:spPr bwMode="auto">
          <a:xfrm>
            <a:off x="462337" y="933963"/>
            <a:ext cx="3583789" cy="3579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08" r="19656" b="8685"/>
          <a:stretch/>
        </p:blipFill>
        <p:spPr bwMode="auto">
          <a:xfrm>
            <a:off x="4288036" y="933961"/>
            <a:ext cx="3577144" cy="3579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r="11166" b="8702"/>
          <a:stretch/>
        </p:blipFill>
        <p:spPr bwMode="auto">
          <a:xfrm>
            <a:off x="8247253" y="933961"/>
            <a:ext cx="3562674" cy="3579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7270" y="1635618"/>
            <a:ext cx="461992" cy="2165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7834" y="1698682"/>
            <a:ext cx="460777" cy="24483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28783" y="1635618"/>
            <a:ext cx="421725" cy="22380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Tonal inventory of MC Spanish: Boundary 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460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Low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1900" dirty="0" smtClean="0"/>
              <a:t>L%: Used </a:t>
            </a:r>
            <a:r>
              <a:rPr lang="en-US" sz="1900" dirty="0"/>
              <a:t>in various statement types (declarative, insistent vocative, exclamative, yes/no questions, binary questions)</a:t>
            </a:r>
          </a:p>
          <a:p>
            <a:pPr lvl="1"/>
            <a:r>
              <a:rPr lang="en-US" sz="1900" dirty="0" smtClean="0"/>
              <a:t>L-: Used </a:t>
            </a:r>
            <a:r>
              <a:rPr lang="en-US" sz="1900" dirty="0"/>
              <a:t>as a connector between clauses of larger utterances; indicative of a syntactic dependency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High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1900" dirty="0" smtClean="0"/>
              <a:t>H%: Used </a:t>
            </a:r>
            <a:r>
              <a:rPr lang="en-US" sz="1900" dirty="0"/>
              <a:t>as a variant in most question types and requests</a:t>
            </a:r>
          </a:p>
          <a:p>
            <a:pPr lvl="1"/>
            <a:r>
              <a:rPr lang="en-US" sz="1900" dirty="0" smtClean="0"/>
              <a:t>H-: Seen </a:t>
            </a:r>
            <a:r>
              <a:rPr lang="en-US" sz="1900" dirty="0"/>
              <a:t>in lists and to hold the floor in longer speech samples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Mid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1900" dirty="0"/>
              <a:t>M% (falling f0 only</a:t>
            </a:r>
            <a:r>
              <a:rPr lang="en-US" sz="1900" dirty="0" smtClean="0"/>
              <a:t>*): Used </a:t>
            </a:r>
            <a:r>
              <a:rPr lang="en-US" sz="1900" dirty="0"/>
              <a:t>in vocatives and confirmation/biased questions</a:t>
            </a:r>
          </a:p>
          <a:p>
            <a:pPr lvl="1"/>
            <a:r>
              <a:rPr lang="en-US" sz="1900" dirty="0" smtClean="0"/>
              <a:t>M-: Least </a:t>
            </a:r>
            <a:r>
              <a:rPr lang="en-US" sz="1900" dirty="0"/>
              <a:t>common </a:t>
            </a:r>
            <a:r>
              <a:rPr lang="en-US" sz="1900" dirty="0" err="1"/>
              <a:t>ip</a:t>
            </a:r>
            <a:r>
              <a:rPr lang="en-US" sz="1900" dirty="0"/>
              <a:t> boundary tone; seen in within-IP vocatives, hesitations</a:t>
            </a:r>
          </a:p>
          <a:p>
            <a:pPr marL="384048" lvl="2" indent="0">
              <a:buNone/>
            </a:pPr>
            <a:r>
              <a:rPr lang="en-US" dirty="0"/>
              <a:t>* Slightly rising f0 boundary tones are interpreted as H</a:t>
            </a:r>
            <a:r>
              <a:rPr lang="en-US" dirty="0" smtClean="0"/>
              <a:t>%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Boundary tones: Examples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10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 r="14626" b="8464"/>
          <a:stretch/>
        </p:blipFill>
        <p:spPr bwMode="auto">
          <a:xfrm>
            <a:off x="2577585" y="100549"/>
            <a:ext cx="3091947" cy="2271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r="11078" b="7717"/>
          <a:stretch/>
        </p:blipFill>
        <p:spPr bwMode="auto">
          <a:xfrm>
            <a:off x="2577585" y="2561529"/>
            <a:ext cx="3091947" cy="2317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10710" b="7859"/>
          <a:stretch/>
        </p:blipFill>
        <p:spPr bwMode="auto">
          <a:xfrm>
            <a:off x="7804597" y="110818"/>
            <a:ext cx="3000777" cy="2290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r="9514" b="7762"/>
          <a:stretch/>
        </p:blipFill>
        <p:spPr bwMode="auto">
          <a:xfrm>
            <a:off x="7804597" y="2561529"/>
            <a:ext cx="3022589" cy="2317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6214" y="1068946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 question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520" y="3351146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Biased question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493" y="1068946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 question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95493" y="3351146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Biased question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82888" y="486973"/>
            <a:ext cx="786644" cy="15126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82888" y="3000364"/>
            <a:ext cx="786644" cy="15126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9662" y="524439"/>
            <a:ext cx="865712" cy="14751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61474" y="3000364"/>
            <a:ext cx="865712" cy="14751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3CAFMforMinP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0925" y="3759657"/>
            <a:ext cx="609600" cy="609600"/>
          </a:xfrm>
          <a:prstGeom prst="rect">
            <a:avLst/>
          </a:prstGeom>
        </p:spPr>
      </p:pic>
      <p:pic>
        <p:nvPicPr>
          <p:cNvPr id="12" name="4CAFtruewhques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7472" y="1517585"/>
            <a:ext cx="609600" cy="609600"/>
          </a:xfrm>
          <a:prstGeom prst="rect">
            <a:avLst/>
          </a:prstGeom>
        </p:spPr>
      </p:pic>
      <p:pic>
        <p:nvPicPr>
          <p:cNvPr id="21" name="5CFLforMinPai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0925" y="1501637"/>
            <a:ext cx="609600" cy="609600"/>
          </a:xfrm>
          <a:prstGeom prst="rect">
            <a:avLst/>
          </a:prstGeom>
        </p:spPr>
      </p:pic>
      <p:pic>
        <p:nvPicPr>
          <p:cNvPr id="22" name="3CAFmidques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0453" y="381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Nuclear configurations of Caribbean Spanish dialects*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67079084"/>
              </p:ext>
            </p:extLst>
          </p:nvPr>
        </p:nvGraphicFramePr>
        <p:xfrm>
          <a:off x="0" y="0"/>
          <a:ext cx="12191550" cy="51087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0151"/>
                <a:gridCol w="3662237"/>
                <a:gridCol w="2629581"/>
                <a:gridCol w="2629581"/>
              </a:tblGrid>
              <a:tr h="27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Type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Puerto Rican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Miami Cuban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Dominican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Pre-nuclear pitch accent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L*+H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Imperatives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 L* HL%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L+H*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H+L* L%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Broad Focus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H+L*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H+L* H%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L+H* H%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Narrow Focus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L+H*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L+H* LH%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H+L* L%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Vocative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M%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L+H* LH%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Insistent Vocative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</a:t>
                      </a:r>
                      <a:r>
                        <a:rPr lang="en-US" sz="1200" dirty="0" smtClean="0">
                          <a:effectLst/>
                        </a:rPr>
                        <a:t>HL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</a:t>
                      </a:r>
                      <a:r>
                        <a:rPr lang="en-US" sz="1200" dirty="0" smtClean="0">
                          <a:effectLst/>
                        </a:rPr>
                        <a:t>L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Echo Question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L+(¡)H*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H+L* L%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L+H*/L* H%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Wh-Question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H+L* </a:t>
                      </a:r>
                      <a:r>
                        <a:rPr lang="en-US" sz="1200" dirty="0">
                          <a:effectLst/>
                        </a:rPr>
                        <a:t>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L+H*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H+L* H%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L+H*/L* H%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3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Exclamative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L* M%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LH%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Request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 M%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L+H*/L* H%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¡</a:t>
                      </a:r>
                      <a:r>
                        <a:rPr lang="en-US" sz="1200" dirty="0">
                          <a:effectLst/>
                        </a:rPr>
                        <a:t>L+H* M%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H+L*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Yes/No Questions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L*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H+L*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L+(¡)H*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H+L*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Tag question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L+H*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0" marR="5247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235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Confirmation question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H+L* L%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L+H* M%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H+L* L%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  <a:tr h="168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H+L* H%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5" marR="6249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0803" y="5991367"/>
            <a:ext cx="526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*Willis (2010) for DR Spanish; Armstrong (2010) for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considerations: Pitch peaks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 timing of nuclear pitch accents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(</a:t>
            </a:r>
            <a:r>
              <a:rPr lang="en-US" dirty="0" err="1" smtClean="0"/>
              <a:t>ms</a:t>
            </a:r>
            <a:r>
              <a:rPr lang="en-US" dirty="0" smtClean="0"/>
              <a:t>) from pitch peak to end of syllable edge was significantly different between </a:t>
            </a:r>
            <a:r>
              <a:rPr lang="en-US" b="1" dirty="0" smtClean="0">
                <a:solidFill>
                  <a:schemeClr val="accent6"/>
                </a:solidFill>
              </a:rPr>
              <a:t>questions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statements</a:t>
            </a:r>
          </a:p>
          <a:p>
            <a:pPr lvl="1"/>
            <a:r>
              <a:rPr lang="en-US" dirty="0" smtClean="0"/>
              <a:t>Question peaks are later than non-question peaks, </a:t>
            </a:r>
            <a:r>
              <a:rPr lang="en-US" i="1" dirty="0" smtClean="0"/>
              <a:t>t</a:t>
            </a:r>
            <a:r>
              <a:rPr lang="en-US" dirty="0" smtClean="0"/>
              <a:t>(19)= 2.5, </a:t>
            </a:r>
            <a:r>
              <a:rPr lang="en-US" i="1" dirty="0" smtClean="0"/>
              <a:t>p</a:t>
            </a:r>
            <a:r>
              <a:rPr lang="en-US" dirty="0" smtClean="0"/>
              <a:t> = .01</a:t>
            </a:r>
          </a:p>
          <a:p>
            <a:endParaRPr lang="en-US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1714159"/>
            <a:ext cx="4937760" cy="736282"/>
          </a:xfrm>
        </p:spPr>
        <p:txBody>
          <a:bodyPr/>
          <a:lstStyle/>
          <a:p>
            <a:r>
              <a:rPr lang="en-US" dirty="0" smtClean="0"/>
              <a:t>Peak height of nuclear pitch accents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f0 of nuclear pitch accent and preceding peak measured for </a:t>
            </a:r>
            <a:r>
              <a:rPr lang="en-US" b="1" dirty="0" smtClean="0">
                <a:solidFill>
                  <a:schemeClr val="tx2"/>
                </a:solidFill>
              </a:rPr>
              <a:t>questions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declaratives</a:t>
            </a:r>
            <a:r>
              <a:rPr lang="en-US" dirty="0" smtClean="0">
                <a:solidFill>
                  <a:schemeClr val="tx2"/>
                </a:solidFill>
              </a:rPr>
              <a:t> of two speakers (one male, one female)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28265" r="11610" b="29571"/>
          <a:stretch/>
        </p:blipFill>
        <p:spPr>
          <a:xfrm>
            <a:off x="1296537" y="4161009"/>
            <a:ext cx="4271750" cy="1542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0185" y="5703206"/>
            <a:ext cx="42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pitch accent and boundary tone of question and declarative statements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78417"/>
              </p:ext>
            </p:extLst>
          </p:nvPr>
        </p:nvGraphicFramePr>
        <p:xfrm>
          <a:off x="6337416" y="3864056"/>
          <a:ext cx="5031171" cy="1158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7057"/>
                <a:gridCol w="1677057"/>
                <a:gridCol w="1677057"/>
              </a:tblGrid>
              <a:tr h="386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Speaker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Question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Declarative</a:t>
                      </a:r>
                      <a:endParaRPr lang="en-US" sz="1400" dirty="0"/>
                    </a:p>
                  </a:txBody>
                  <a:tcPr/>
                </a:tc>
              </a:tr>
              <a:tr h="386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(male)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19%</a:t>
                      </a:r>
                      <a:r>
                        <a:rPr lang="en-US" sz="1400" baseline="0" dirty="0" smtClean="0"/>
                        <a:t> increase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16% decrease</a:t>
                      </a:r>
                      <a:endParaRPr lang="en-US" sz="1400" dirty="0"/>
                    </a:p>
                  </a:txBody>
                  <a:tcPr/>
                </a:tc>
              </a:tr>
              <a:tr h="386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(female)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44%</a:t>
                      </a:r>
                      <a:r>
                        <a:rPr lang="en-US" sz="1400" baseline="0" dirty="0" smtClean="0"/>
                        <a:t> increase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22% decrease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4233849" y="4517597"/>
            <a:ext cx="823060" cy="3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66160" y="4830344"/>
            <a:ext cx="823060" cy="346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Further considerations: Question boundary tones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As reported in Alvord (2010), yes/no questions can end in L% or H% in MC Spanish</a:t>
            </a:r>
          </a:p>
          <a:p>
            <a:pPr lvl="1"/>
            <a:r>
              <a:rPr lang="en-US" sz="1900" dirty="0" smtClean="0"/>
              <a:t>Biggest predictor of boundary tone use: immigrant generation</a:t>
            </a:r>
          </a:p>
          <a:p>
            <a:pPr lvl="2"/>
            <a:r>
              <a:rPr lang="en-US" sz="1700" i="1" dirty="0" err="1" smtClean="0"/>
              <a:t>Vuelos</a:t>
            </a:r>
            <a:r>
              <a:rPr lang="en-US" sz="1700" i="1" dirty="0" smtClean="0"/>
              <a:t> de Libertad </a:t>
            </a:r>
            <a:r>
              <a:rPr lang="en-US" sz="1700" dirty="0" smtClean="0"/>
              <a:t>speakers and Miami-Born speakers preferred </a:t>
            </a:r>
            <a:r>
              <a:rPr lang="en-US" sz="1700" b="1" dirty="0" smtClean="0"/>
              <a:t>L%;</a:t>
            </a:r>
            <a:r>
              <a:rPr lang="en-US" sz="1700" dirty="0" smtClean="0"/>
              <a:t> </a:t>
            </a:r>
            <a:r>
              <a:rPr lang="en-US" sz="1700" i="1" dirty="0" err="1" smtClean="0"/>
              <a:t>Marieltios</a:t>
            </a:r>
            <a:r>
              <a:rPr lang="en-US" sz="1700" dirty="0" smtClean="0"/>
              <a:t> preferred </a:t>
            </a:r>
            <a:r>
              <a:rPr lang="en-US" sz="1700" b="1" dirty="0" smtClean="0"/>
              <a:t>H%</a:t>
            </a:r>
            <a:endParaRPr lang="en-US" sz="1700" b="1" dirty="0"/>
          </a:p>
          <a:p>
            <a:r>
              <a:rPr lang="en-US" sz="2200" dirty="0" smtClean="0">
                <a:solidFill>
                  <a:schemeClr val="tx1"/>
                </a:solidFill>
              </a:rPr>
              <a:t>In the current data, yes/no questions as well as requests and </a:t>
            </a:r>
            <a:r>
              <a:rPr lang="en-US" sz="2200" dirty="0" err="1" smtClean="0">
                <a:solidFill>
                  <a:schemeClr val="tx1"/>
                </a:solidFill>
              </a:rPr>
              <a:t>wh</a:t>
            </a:r>
            <a:r>
              <a:rPr lang="en-US" sz="2200" dirty="0" smtClean="0">
                <a:solidFill>
                  <a:schemeClr val="tx1"/>
                </a:solidFill>
              </a:rPr>
              <a:t>-questions can end in L% or H%</a:t>
            </a:r>
          </a:p>
          <a:p>
            <a:pPr lvl="1"/>
            <a:r>
              <a:rPr lang="en-US" sz="1900" dirty="0"/>
              <a:t>N</a:t>
            </a:r>
            <a:r>
              <a:rPr lang="en-US" sz="1900" dirty="0" smtClean="0"/>
              <a:t>o speakers categorically preferred L% or H% across all 3 sentence types</a:t>
            </a:r>
          </a:p>
          <a:p>
            <a:pPr lvl="1"/>
            <a:r>
              <a:rPr lang="en-US" dirty="0" smtClean="0"/>
              <a:t>Within a sentence type, speakers (of all generations) tended to prefer </a:t>
            </a:r>
            <a:r>
              <a:rPr lang="en-US" b="1" dirty="0" smtClean="0"/>
              <a:t>H%</a:t>
            </a:r>
          </a:p>
          <a:p>
            <a:pPr lvl="2"/>
            <a:r>
              <a:rPr lang="en-US" sz="1700" b="1" dirty="0" smtClean="0"/>
              <a:t>The speakers who favored L% were </a:t>
            </a:r>
            <a:r>
              <a:rPr lang="en-US" sz="1700" b="1" i="1" dirty="0" err="1" smtClean="0"/>
              <a:t>Marielitos</a:t>
            </a:r>
            <a:r>
              <a:rPr lang="en-US" sz="1700" b="1" i="1" dirty="0" smtClean="0"/>
              <a:t> </a:t>
            </a:r>
            <a:r>
              <a:rPr lang="en-US" sz="1700" b="1" dirty="0" smtClean="0"/>
              <a:t>(and 1 Miami-Born speaker whose parents are </a:t>
            </a:r>
            <a:r>
              <a:rPr lang="en-US" sz="1700" b="1" i="1" dirty="0" err="1" smtClean="0"/>
              <a:t>Marielitos</a:t>
            </a:r>
            <a:r>
              <a:rPr lang="en-US" sz="1700" b="1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 </a:t>
            </a:r>
            <a:r>
              <a:rPr lang="en-US" i="1" dirty="0" smtClean="0"/>
              <a:t>Categorical boundary tone preference by 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68070"/>
              </p:ext>
            </p:extLst>
          </p:nvPr>
        </p:nvGraphicFramePr>
        <p:xfrm>
          <a:off x="1673784" y="3965333"/>
          <a:ext cx="6311810" cy="121046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18001"/>
                <a:gridCol w="2587337"/>
                <a:gridCol w="2306472"/>
              </a:tblGrid>
              <a:tr h="2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H% boundary </a:t>
                      </a:r>
                      <a:r>
                        <a:rPr lang="en-US" sz="1200" dirty="0" smtClean="0">
                          <a:effectLst/>
                        </a:rPr>
                        <a:t>tones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Speaker (generation)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L% boundary </a:t>
                      </a:r>
                      <a:r>
                        <a:rPr lang="en-US" sz="1200" dirty="0" smtClean="0">
                          <a:effectLst/>
                        </a:rPr>
                        <a:t>tones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Speaker (generation)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2M (</a:t>
                      </a:r>
                      <a:r>
                        <a:rPr lang="en-US" sz="1200" dirty="0" err="1">
                          <a:effectLst/>
                        </a:rPr>
                        <a:t>balsero</a:t>
                      </a:r>
                      <a:r>
                        <a:rPr lang="en-US" sz="1200" dirty="0">
                          <a:effectLst/>
                        </a:rPr>
                        <a:t>); 5F (</a:t>
                      </a:r>
                      <a:r>
                        <a:rPr lang="en-US" sz="1200" i="1" dirty="0" err="1">
                          <a:effectLst/>
                        </a:rPr>
                        <a:t>vuelo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Wh-questions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1M, 3F (MB); 2M (</a:t>
                      </a:r>
                      <a:r>
                        <a:rPr lang="en-US" sz="1200" i="1" dirty="0" err="1">
                          <a:effectLst/>
                        </a:rPr>
                        <a:t>balsero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3M (</a:t>
                      </a:r>
                      <a:r>
                        <a:rPr lang="en-US" sz="1200" i="1" dirty="0" err="1">
                          <a:effectLst/>
                        </a:rPr>
                        <a:t>marielito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Yes/no 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3F (MB); 5F (</a:t>
                      </a:r>
                      <a:r>
                        <a:rPr lang="es-ES" sz="1200" i="1" dirty="0">
                          <a:effectLst/>
                        </a:rPr>
                        <a:t>vuelo</a:t>
                      </a:r>
                      <a:r>
                        <a:rPr lang="es-ES" sz="1200" dirty="0">
                          <a:effectLst/>
                        </a:rPr>
                        <a:t>); 3M (</a:t>
                      </a:r>
                      <a:r>
                        <a:rPr lang="es-ES" sz="1200" i="1" dirty="0">
                          <a:effectLst/>
                        </a:rPr>
                        <a:t>marielito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4M (</a:t>
                      </a:r>
                      <a:r>
                        <a:rPr lang="en-US" sz="1200" i="1" dirty="0" err="1">
                          <a:effectLst/>
                        </a:rPr>
                        <a:t>marielito</a:t>
                      </a:r>
                      <a:r>
                        <a:rPr lang="en-US" sz="1200" dirty="0">
                          <a:effectLst/>
                        </a:rPr>
                        <a:t>); 1F (MB)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MC </a:t>
            </a:r>
            <a:r>
              <a:rPr lang="en-US" dirty="0" err="1" smtClean="0">
                <a:solidFill>
                  <a:schemeClr val="tx1"/>
                </a:solidFill>
              </a:rPr>
              <a:t>ToBI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One prenuclear pitch accent (L*+H); three </a:t>
            </a:r>
            <a:r>
              <a:rPr lang="en-US" dirty="0" err="1" smtClean="0">
                <a:solidFill>
                  <a:schemeClr val="tx2"/>
                </a:solidFill>
              </a:rPr>
              <a:t>allotones</a:t>
            </a:r>
            <a:r>
              <a:rPr lang="en-US" dirty="0" smtClean="0">
                <a:solidFill>
                  <a:schemeClr val="tx2"/>
                </a:solidFill>
              </a:rPr>
              <a:t> (L*+H, L+H*, L+&lt;H*)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Three nuclear pitch accents (L+H*, H+L*, L*)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Three boundary tones (H, L, M)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Nuclear configurations most similar to Puerto Rican Spanish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Peak timing and height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Peak timing: Nuclear pitch accent peaks timed </a:t>
            </a:r>
            <a:r>
              <a:rPr lang="en-US" b="1" dirty="0" smtClean="0">
                <a:solidFill>
                  <a:schemeClr val="tx2"/>
                </a:solidFill>
              </a:rPr>
              <a:t>later </a:t>
            </a:r>
            <a:r>
              <a:rPr lang="en-US" dirty="0" smtClean="0">
                <a:solidFill>
                  <a:schemeClr val="tx2"/>
                </a:solidFill>
              </a:rPr>
              <a:t>in questions (than non-questions)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Peak height: In small sample of two speakers, pitch peaks higher for </a:t>
            </a:r>
            <a:r>
              <a:rPr lang="en-US" b="1" dirty="0" smtClean="0">
                <a:solidFill>
                  <a:schemeClr val="tx2"/>
                </a:solidFill>
              </a:rPr>
              <a:t>questions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Boundary tone variation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H% and L% are used for yes/no questions, </a:t>
            </a:r>
            <a:r>
              <a:rPr lang="en-US" dirty="0" err="1" smtClean="0">
                <a:solidFill>
                  <a:schemeClr val="tx2"/>
                </a:solidFill>
              </a:rPr>
              <a:t>wh</a:t>
            </a:r>
            <a:r>
              <a:rPr lang="en-US" dirty="0" smtClean="0">
                <a:solidFill>
                  <a:schemeClr val="tx2"/>
                </a:solidFill>
              </a:rPr>
              <a:t>-questions, and requests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Most speakers prefer H% when categorical; L% favored by </a:t>
            </a:r>
            <a:r>
              <a:rPr lang="en-US" i="1" dirty="0" err="1" smtClean="0">
                <a:solidFill>
                  <a:schemeClr val="tx2"/>
                </a:solidFill>
              </a:rPr>
              <a:t>Marielitos</a:t>
            </a:r>
            <a:r>
              <a:rPr lang="en-US" dirty="0" smtClean="0">
                <a:solidFill>
                  <a:schemeClr val="tx2"/>
                </a:solidFill>
              </a:rPr>
              <a:t> than other groups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further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Peak timing and height: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 order to test how crucial these peak differences are, perceptual data is needed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In progress: Peak height and timing manipulations for interpretation tasks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Interactions of peak height and timing also considered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Boundary tone variation: A shift in social indexing or a change in dialectal preference?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Current results differ from preferences reported in Alvord (2010)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Possible reasons for this shift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Presence of non-Caribbean Spanish-speaking communities in South Florida; dialectal leveling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L% may no longer be associated with </a:t>
            </a:r>
            <a:r>
              <a:rPr lang="en-US" sz="1600" i="1" dirty="0" err="1" smtClean="0">
                <a:solidFill>
                  <a:schemeClr val="tx2"/>
                </a:solidFill>
              </a:rPr>
              <a:t>Vuelos</a:t>
            </a:r>
            <a:r>
              <a:rPr lang="en-US" sz="1600" i="1" smtClean="0">
                <a:solidFill>
                  <a:schemeClr val="tx2"/>
                </a:solidFill>
              </a:rPr>
              <a:t> </a:t>
            </a:r>
            <a:r>
              <a:rPr lang="en-US" sz="1600" smtClean="0">
                <a:solidFill>
                  <a:schemeClr val="tx2"/>
                </a:solidFill>
              </a:rPr>
              <a:t>or high </a:t>
            </a:r>
            <a:r>
              <a:rPr lang="en-US" sz="1600" dirty="0" smtClean="0">
                <a:solidFill>
                  <a:schemeClr val="tx2"/>
                </a:solidFill>
              </a:rPr>
              <a:t>SES groups</a:t>
            </a:r>
          </a:p>
          <a:p>
            <a:pPr lvl="3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Further work on social attitudes, interactions of Spanish-speaking groups in South Florida, and a more diverse/larger sample of Cuban-(American) speakers needed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Cuban and Cuban-American consultants</a:t>
            </a:r>
          </a:p>
          <a:p>
            <a:r>
              <a:rPr lang="en-US" dirty="0" smtClean="0"/>
              <a:t>Sun-Ah Jun, advisor</a:t>
            </a:r>
          </a:p>
          <a:p>
            <a:r>
              <a:rPr lang="en-US" dirty="0" smtClean="0"/>
              <a:t>UCLA Phonetics Lab members for their feedback and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Franny Brogan and </a:t>
            </a:r>
            <a:r>
              <a:rPr lang="en-US" dirty="0" err="1" smtClean="0"/>
              <a:t>Mariska</a:t>
            </a:r>
            <a:r>
              <a:rPr lang="en-US" dirty="0" smtClean="0"/>
              <a:t> </a:t>
            </a:r>
            <a:r>
              <a:rPr lang="en-US" dirty="0" err="1" smtClean="0"/>
              <a:t>Bolyanatz</a:t>
            </a:r>
            <a:r>
              <a:rPr lang="en-US" dirty="0" smtClean="0"/>
              <a:t> from the UCLA Spanish </a:t>
            </a:r>
            <a:r>
              <a:rPr lang="en-US" smtClean="0"/>
              <a:t>&amp; Portuguese</a:t>
            </a:r>
            <a:endParaRPr lang="en-US" dirty="0" smtClean="0"/>
          </a:p>
          <a:p>
            <a:r>
              <a:rPr lang="en-US" dirty="0" smtClean="0"/>
              <a:t>UCLA Graduate Summer Research Membership for financial support to collect data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Create a Tone and Break Indices (</a:t>
            </a:r>
            <a:r>
              <a:rPr lang="en-US" sz="2400" dirty="0" err="1" smtClean="0"/>
              <a:t>ToBI</a:t>
            </a:r>
            <a:r>
              <a:rPr lang="en-US" sz="2400" dirty="0" smtClean="0"/>
              <a:t>) system within the Autosegmental-Metrical (AM) model for Miami Cuban (MC) Spanish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Allow for comparison between other languages and Spanish varieties using the same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Provide evidence for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Changes in boundary tone variation for questions in MC Spanish (compared to previous studies)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Distinctions between discourse categories based on </a:t>
            </a:r>
            <a:r>
              <a:rPr lang="en-US" sz="2000" b="1" dirty="0" smtClean="0"/>
              <a:t>pitch scaling</a:t>
            </a:r>
            <a:r>
              <a:rPr lang="en-US" sz="2000" dirty="0" smtClean="0"/>
              <a:t> and </a:t>
            </a:r>
            <a:r>
              <a:rPr lang="en-US" sz="2000" b="1" dirty="0" smtClean="0"/>
              <a:t>pitch timing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you!/¡Gracias!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/ ¿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Alvord</a:t>
            </a:r>
            <a:r>
              <a:rPr lang="en-US" sz="1700" dirty="0">
                <a:solidFill>
                  <a:schemeClr val="tx1"/>
                </a:solidFill>
              </a:rPr>
              <a:t>, S. M. (2010). Variation in Miami Cuban Spanish interrogative intonation.</a:t>
            </a:r>
            <a:r>
              <a:rPr lang="en-US" sz="1700" i="1" dirty="0">
                <a:solidFill>
                  <a:schemeClr val="tx1"/>
                </a:solidFill>
              </a:rPr>
              <a:t> Hispania, 93</a:t>
            </a:r>
            <a:r>
              <a:rPr lang="en-US" sz="1700" dirty="0">
                <a:solidFill>
                  <a:schemeClr val="tx1"/>
                </a:solidFill>
              </a:rPr>
              <a:t>(2), 235-255</a:t>
            </a:r>
          </a:p>
          <a:p>
            <a:r>
              <a:rPr lang="en-US" sz="1700" dirty="0">
                <a:solidFill>
                  <a:schemeClr val="tx1"/>
                </a:solidFill>
              </a:rPr>
              <a:t>Armstrong, M. (2010). Puerto Rican Spanish intonation. </a:t>
            </a:r>
            <a:r>
              <a:rPr lang="en-US" sz="1700" i="1" dirty="0">
                <a:solidFill>
                  <a:schemeClr val="tx1"/>
                </a:solidFill>
              </a:rPr>
              <a:t>In</a:t>
            </a:r>
            <a:r>
              <a:rPr lang="en-US" sz="1700" dirty="0">
                <a:solidFill>
                  <a:schemeClr val="tx1"/>
                </a:solidFill>
              </a:rPr>
              <a:t> P. Prieto and P. </a:t>
            </a:r>
            <a:r>
              <a:rPr lang="en-US" sz="1700" dirty="0" err="1">
                <a:solidFill>
                  <a:schemeClr val="tx1"/>
                </a:solidFill>
              </a:rPr>
              <a:t>Roseano</a:t>
            </a:r>
            <a:r>
              <a:rPr lang="en-US" sz="1700" dirty="0">
                <a:solidFill>
                  <a:schemeClr val="tx1"/>
                </a:solidFill>
              </a:rPr>
              <a:t> [</a:t>
            </a:r>
            <a:r>
              <a:rPr lang="en-US" sz="1700" dirty="0" err="1">
                <a:solidFill>
                  <a:schemeClr val="tx1"/>
                </a:solidFill>
              </a:rPr>
              <a:t>Eds</a:t>
            </a:r>
            <a:r>
              <a:rPr lang="en-US" sz="1700" dirty="0" smtClean="0">
                <a:solidFill>
                  <a:schemeClr val="tx1"/>
                </a:solidFill>
              </a:rPr>
              <a:t>],</a:t>
            </a:r>
            <a:r>
              <a:rPr lang="en-US" sz="1700" i="1" dirty="0" smtClean="0">
                <a:solidFill>
                  <a:schemeClr val="tx1"/>
                </a:solidFill>
              </a:rPr>
              <a:t>Transcription </a:t>
            </a:r>
            <a:r>
              <a:rPr lang="en-US" sz="1700" i="1" dirty="0">
                <a:solidFill>
                  <a:schemeClr val="tx1"/>
                </a:solidFill>
              </a:rPr>
              <a:t>of </a:t>
            </a:r>
            <a:r>
              <a:rPr lang="en-US" sz="1700" i="1" dirty="0" smtClean="0">
                <a:solidFill>
                  <a:schemeClr val="tx1"/>
                </a:solidFill>
              </a:rPr>
              <a:t>	Intonation </a:t>
            </a:r>
            <a:r>
              <a:rPr lang="en-US" sz="1700" i="1" dirty="0">
                <a:solidFill>
                  <a:schemeClr val="tx1"/>
                </a:solidFill>
              </a:rPr>
              <a:t>of the Spanish Language</a:t>
            </a:r>
            <a:r>
              <a:rPr lang="en-US" sz="1700" dirty="0">
                <a:solidFill>
                  <a:schemeClr val="tx1"/>
                </a:solidFill>
              </a:rPr>
              <a:t>, 155-189, </a:t>
            </a:r>
            <a:r>
              <a:rPr lang="en-US" sz="1700" dirty="0" err="1">
                <a:solidFill>
                  <a:schemeClr val="tx1"/>
                </a:solidFill>
              </a:rPr>
              <a:t>Lincom</a:t>
            </a:r>
            <a:r>
              <a:rPr lang="en-US" sz="1700" dirty="0">
                <a:solidFill>
                  <a:schemeClr val="tx1"/>
                </a:solidFill>
              </a:rPr>
              <a:t>: Europa </a:t>
            </a:r>
            <a:r>
              <a:rPr lang="en-US" sz="1700" dirty="0" err="1">
                <a:solidFill>
                  <a:schemeClr val="tx1"/>
                </a:solidFill>
              </a:rPr>
              <a:t>München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err="1">
                <a:solidFill>
                  <a:schemeClr val="tx1"/>
                </a:solidFill>
              </a:rPr>
              <a:t>Boersma</a:t>
            </a:r>
            <a:r>
              <a:rPr lang="en-US" sz="1700" dirty="0">
                <a:solidFill>
                  <a:schemeClr val="tx1"/>
                </a:solidFill>
              </a:rPr>
              <a:t>, P. &amp; D. </a:t>
            </a:r>
            <a:r>
              <a:rPr lang="en-US" sz="1700" dirty="0" err="1">
                <a:solidFill>
                  <a:schemeClr val="tx1"/>
                </a:solidFill>
              </a:rPr>
              <a:t>Weenink</a:t>
            </a:r>
            <a:r>
              <a:rPr lang="en-US" sz="1700" dirty="0">
                <a:solidFill>
                  <a:schemeClr val="tx1"/>
                </a:solidFill>
              </a:rPr>
              <a:t>, D. (2014), </a:t>
            </a:r>
            <a:r>
              <a:rPr lang="en-US" sz="1700" i="1" dirty="0" err="1">
                <a:solidFill>
                  <a:schemeClr val="tx1"/>
                </a:solidFill>
              </a:rPr>
              <a:t>Praat</a:t>
            </a:r>
            <a:r>
              <a:rPr lang="en-US" sz="1700" i="1" dirty="0">
                <a:solidFill>
                  <a:schemeClr val="tx1"/>
                </a:solidFill>
              </a:rPr>
              <a:t>: Doing phonetics by computer</a:t>
            </a:r>
            <a:r>
              <a:rPr lang="en-US" sz="1700" dirty="0">
                <a:solidFill>
                  <a:schemeClr val="tx1"/>
                </a:solidFill>
              </a:rPr>
              <a:t> [computer </a:t>
            </a:r>
            <a:r>
              <a:rPr lang="en-US" sz="1700" dirty="0" smtClean="0">
                <a:solidFill>
                  <a:schemeClr val="tx1"/>
                </a:solidFill>
              </a:rPr>
              <a:t>program</a:t>
            </a:r>
            <a:r>
              <a:rPr lang="en-US" sz="1700" dirty="0">
                <a:solidFill>
                  <a:schemeClr val="tx1"/>
                </a:solidFill>
              </a:rPr>
              <a:t>], version 5.3.73, </a:t>
            </a:r>
            <a:r>
              <a:rPr lang="en-US" sz="1700" dirty="0" smtClean="0">
                <a:solidFill>
                  <a:schemeClr val="tx1"/>
                </a:solidFill>
              </a:rPr>
              <a:t>	retrieved </a:t>
            </a:r>
            <a:r>
              <a:rPr lang="en-US" sz="1700" dirty="0">
                <a:solidFill>
                  <a:schemeClr val="tx1"/>
                </a:solidFill>
              </a:rPr>
              <a:t>from </a:t>
            </a:r>
            <a:r>
              <a:rPr lang="en-US" sz="1700" u="sng" dirty="0">
                <a:solidFill>
                  <a:schemeClr val="tx1"/>
                </a:solidFill>
                <a:hlinkClick r:id="rId2"/>
              </a:rPr>
              <a:t>www.praat.org</a:t>
            </a:r>
            <a:r>
              <a:rPr lang="en-US" sz="1700" dirty="0">
                <a:solidFill>
                  <a:schemeClr val="tx1"/>
                </a:solidFill>
              </a:rPr>
              <a:t>. </a:t>
            </a:r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s-ES" sz="1700" dirty="0" err="1" smtClean="0">
                <a:solidFill>
                  <a:schemeClr val="tx1"/>
                </a:solidFill>
              </a:rPr>
              <a:t>Dorta</a:t>
            </a:r>
            <a:r>
              <a:rPr lang="es-ES" sz="1700" dirty="0" smtClean="0">
                <a:solidFill>
                  <a:schemeClr val="tx1"/>
                </a:solidFill>
              </a:rPr>
              <a:t>, J. </a:t>
            </a:r>
            <a:r>
              <a:rPr lang="es-ES" sz="1700" dirty="0">
                <a:solidFill>
                  <a:schemeClr val="tx1"/>
                </a:solidFill>
              </a:rPr>
              <a:t>(Ed.) (2013</a:t>
            </a:r>
            <a:r>
              <a:rPr lang="es-ES" sz="1700" dirty="0" smtClean="0">
                <a:solidFill>
                  <a:schemeClr val="tx1"/>
                </a:solidFill>
              </a:rPr>
              <a:t>),</a:t>
            </a:r>
            <a:r>
              <a:rPr lang="es-ES" sz="1700" dirty="0">
                <a:solidFill>
                  <a:schemeClr val="tx1"/>
                </a:solidFill>
              </a:rPr>
              <a:t> </a:t>
            </a:r>
            <a:r>
              <a:rPr lang="es-ES" sz="1700" i="1" dirty="0">
                <a:solidFill>
                  <a:schemeClr val="tx1"/>
                </a:solidFill>
              </a:rPr>
              <a:t>Estudio comparativo preliminar de la entonación de Canarias, Cuba y Venezuela, </a:t>
            </a:r>
            <a:r>
              <a:rPr lang="es-ES" sz="1700" dirty="0" smtClean="0">
                <a:solidFill>
                  <a:schemeClr val="tx1"/>
                </a:solidFill>
              </a:rPr>
              <a:t>Madrid-	Santa </a:t>
            </a:r>
            <a:r>
              <a:rPr lang="es-ES" sz="1700" dirty="0">
                <a:solidFill>
                  <a:schemeClr val="tx1"/>
                </a:solidFill>
              </a:rPr>
              <a:t>Cruz de Tenerife: La Página ediciones S/L, Colección Universidad</a:t>
            </a:r>
            <a:r>
              <a:rPr lang="es-ES" sz="17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1700" dirty="0" smtClean="0">
                <a:solidFill>
                  <a:schemeClr val="tx1"/>
                </a:solidFill>
              </a:rPr>
              <a:t>García </a:t>
            </a:r>
            <a:r>
              <a:rPr lang="es-ES" sz="1700" dirty="0" err="1" smtClean="0">
                <a:solidFill>
                  <a:schemeClr val="tx1"/>
                </a:solidFill>
              </a:rPr>
              <a:t>Riverón</a:t>
            </a:r>
            <a:r>
              <a:rPr lang="es-ES" sz="1700" dirty="0" smtClean="0">
                <a:solidFill>
                  <a:schemeClr val="tx1"/>
                </a:solidFill>
              </a:rPr>
              <a:t>, </a:t>
            </a:r>
            <a:r>
              <a:rPr lang="es-ES" sz="1700" dirty="0">
                <a:solidFill>
                  <a:schemeClr val="tx1"/>
                </a:solidFill>
              </a:rPr>
              <a:t>R. </a:t>
            </a:r>
            <a:r>
              <a:rPr lang="es-ES" sz="1700" i="1" dirty="0">
                <a:solidFill>
                  <a:schemeClr val="tx1"/>
                </a:solidFill>
              </a:rPr>
              <a:t>et al</a:t>
            </a:r>
            <a:r>
              <a:rPr lang="es-ES" sz="1700" dirty="0">
                <a:solidFill>
                  <a:schemeClr val="tx1"/>
                </a:solidFill>
              </a:rPr>
              <a:t>. </a:t>
            </a:r>
            <a:r>
              <a:rPr lang="es-ES" sz="1700" dirty="0" smtClean="0">
                <a:solidFill>
                  <a:schemeClr val="tx1"/>
                </a:solidFill>
              </a:rPr>
              <a:t>(2010) El </a:t>
            </a:r>
            <a:r>
              <a:rPr lang="es-ES" sz="1700" dirty="0">
                <a:solidFill>
                  <a:schemeClr val="tx1"/>
                </a:solidFill>
              </a:rPr>
              <a:t>sistema de entonación del </a:t>
            </a:r>
            <a:r>
              <a:rPr lang="es-ES" sz="1700" dirty="0" smtClean="0">
                <a:solidFill>
                  <a:schemeClr val="tx1"/>
                </a:solidFill>
              </a:rPr>
              <a:t>español de </a:t>
            </a:r>
            <a:r>
              <a:rPr lang="es-ES" sz="1700" dirty="0">
                <a:solidFill>
                  <a:schemeClr val="tx1"/>
                </a:solidFill>
              </a:rPr>
              <a:t>Cuba a la luz del modelo de </a:t>
            </a:r>
            <a:r>
              <a:rPr lang="es-ES" sz="1700" i="1" dirty="0">
                <a:solidFill>
                  <a:schemeClr val="tx1"/>
                </a:solidFill>
              </a:rPr>
              <a:t>análisis </a:t>
            </a:r>
            <a:r>
              <a:rPr lang="es-ES" sz="1700" i="1" dirty="0" smtClean="0">
                <a:solidFill>
                  <a:schemeClr val="tx1"/>
                </a:solidFill>
              </a:rPr>
              <a:t>	melódico </a:t>
            </a:r>
            <a:r>
              <a:rPr lang="es-ES" sz="1700" i="1" dirty="0">
                <a:solidFill>
                  <a:schemeClr val="tx1"/>
                </a:solidFill>
              </a:rPr>
              <a:t>del habla</a:t>
            </a:r>
            <a:r>
              <a:rPr lang="es-ES" sz="1700" dirty="0">
                <a:solidFill>
                  <a:schemeClr val="tx1"/>
                </a:solidFill>
              </a:rPr>
              <a:t>", </a:t>
            </a:r>
            <a:r>
              <a:rPr lang="es-ES" sz="1700" i="1" dirty="0" err="1" smtClean="0">
                <a:solidFill>
                  <a:schemeClr val="tx1"/>
                </a:solidFill>
              </a:rPr>
              <a:t>Phonica</a:t>
            </a:r>
            <a:r>
              <a:rPr lang="es-ES" sz="1700" dirty="0" smtClean="0">
                <a:solidFill>
                  <a:schemeClr val="tx1"/>
                </a:solidFill>
              </a:rPr>
              <a:t>: </a:t>
            </a:r>
            <a:r>
              <a:rPr lang="en-US" sz="1700" dirty="0" smtClean="0">
                <a:solidFill>
                  <a:schemeClr val="tx1"/>
                </a:solidFill>
              </a:rPr>
              <a:t>3-25.</a:t>
            </a:r>
          </a:p>
          <a:p>
            <a:r>
              <a:rPr lang="en-US" sz="1700" dirty="0">
                <a:solidFill>
                  <a:schemeClr val="tx1"/>
                </a:solidFill>
              </a:rPr>
              <a:t>Muñoz </a:t>
            </a:r>
            <a:r>
              <a:rPr lang="en-US" sz="1700" dirty="0" smtClean="0">
                <a:solidFill>
                  <a:schemeClr val="tx1"/>
                </a:solidFill>
              </a:rPr>
              <a:t>Alvarado, A. (2012), La </a:t>
            </a:r>
            <a:r>
              <a:rPr lang="en-US" sz="1700" dirty="0" err="1" smtClean="0">
                <a:solidFill>
                  <a:schemeClr val="tx1"/>
                </a:solidFill>
              </a:rPr>
              <a:t>entonación</a:t>
            </a:r>
            <a:r>
              <a:rPr lang="en-US" sz="1700" dirty="0" smtClean="0">
                <a:solidFill>
                  <a:schemeClr val="tx1"/>
                </a:solidFill>
              </a:rPr>
              <a:t> neutral en el </a:t>
            </a:r>
            <a:r>
              <a:rPr lang="en-US" sz="1700" dirty="0" err="1" smtClean="0">
                <a:solidFill>
                  <a:schemeClr val="tx1"/>
                </a:solidFill>
              </a:rPr>
              <a:t>habla</a:t>
            </a:r>
            <a:r>
              <a:rPr lang="en-US" sz="1700" dirty="0" smtClean="0">
                <a:solidFill>
                  <a:schemeClr val="tx1"/>
                </a:solidFill>
              </a:rPr>
              <a:t> de Santiago de Cuba. </a:t>
            </a:r>
            <a:r>
              <a:rPr lang="en-US" sz="1700" i="1" dirty="0" smtClean="0">
                <a:solidFill>
                  <a:schemeClr val="tx1"/>
                </a:solidFill>
              </a:rPr>
              <a:t>Santiago</a:t>
            </a:r>
            <a:r>
              <a:rPr lang="en-US" sz="1700" dirty="0" smtClean="0">
                <a:solidFill>
                  <a:schemeClr val="tx1"/>
                </a:solidFill>
              </a:rPr>
              <a:t>(130): 62-76.</a:t>
            </a:r>
          </a:p>
          <a:p>
            <a:r>
              <a:rPr lang="en-US" sz="1700" dirty="0">
                <a:solidFill>
                  <a:schemeClr val="tx1"/>
                </a:solidFill>
              </a:rPr>
              <a:t>Willis, E</a:t>
            </a:r>
            <a:r>
              <a:rPr lang="en-US" sz="1700" dirty="0" smtClean="0">
                <a:solidFill>
                  <a:schemeClr val="tx1"/>
                </a:solidFill>
              </a:rPr>
              <a:t>. (2010), Dominican </a:t>
            </a:r>
            <a:r>
              <a:rPr lang="en-US" sz="1700" dirty="0">
                <a:solidFill>
                  <a:schemeClr val="tx1"/>
                </a:solidFill>
              </a:rPr>
              <a:t>Spanish </a:t>
            </a:r>
            <a:r>
              <a:rPr lang="en-US" sz="1700" dirty="0" smtClean="0">
                <a:solidFill>
                  <a:schemeClr val="tx1"/>
                </a:solidFill>
              </a:rPr>
              <a:t>Intonation.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>
                <a:solidFill>
                  <a:schemeClr val="tx1"/>
                </a:solidFill>
              </a:rPr>
              <a:t>I</a:t>
            </a:r>
            <a:r>
              <a:rPr lang="en-US" sz="1700" i="1" dirty="0" smtClean="0">
                <a:solidFill>
                  <a:schemeClr val="tx1"/>
                </a:solidFill>
              </a:rPr>
              <a:t>n </a:t>
            </a:r>
            <a:r>
              <a:rPr lang="en-US" sz="1700" dirty="0">
                <a:solidFill>
                  <a:schemeClr val="tx1"/>
                </a:solidFill>
              </a:rPr>
              <a:t>P. Prieto and P. </a:t>
            </a:r>
            <a:r>
              <a:rPr lang="en-US" sz="1700" dirty="0" err="1">
                <a:solidFill>
                  <a:schemeClr val="tx1"/>
                </a:solidFill>
              </a:rPr>
              <a:t>Roseano</a:t>
            </a:r>
            <a:r>
              <a:rPr lang="en-US" sz="1700" dirty="0">
                <a:solidFill>
                  <a:schemeClr val="tx1"/>
                </a:solidFill>
              </a:rPr>
              <a:t> [</a:t>
            </a:r>
            <a:r>
              <a:rPr lang="en-US" sz="1700" dirty="0" err="1">
                <a:solidFill>
                  <a:schemeClr val="tx1"/>
                </a:solidFill>
              </a:rPr>
              <a:t>Eds</a:t>
            </a:r>
            <a:r>
              <a:rPr lang="en-US" sz="1700" dirty="0">
                <a:solidFill>
                  <a:schemeClr val="tx1"/>
                </a:solidFill>
              </a:rPr>
              <a:t>], </a:t>
            </a:r>
            <a:r>
              <a:rPr lang="en-US" sz="1700" i="1" dirty="0" smtClean="0">
                <a:solidFill>
                  <a:schemeClr val="tx1"/>
                </a:solidFill>
              </a:rPr>
              <a:t>Transcription </a:t>
            </a:r>
            <a:r>
              <a:rPr lang="en-US" sz="1700" i="1" dirty="0">
                <a:solidFill>
                  <a:schemeClr val="tx1"/>
                </a:solidFill>
              </a:rPr>
              <a:t>of Intonation of </a:t>
            </a:r>
            <a:r>
              <a:rPr lang="en-US" sz="1700" i="1">
                <a:solidFill>
                  <a:schemeClr val="tx1"/>
                </a:solidFill>
              </a:rPr>
              <a:t>the </a:t>
            </a:r>
            <a:r>
              <a:rPr lang="en-US" sz="1700" i="1" smtClean="0">
                <a:solidFill>
                  <a:schemeClr val="tx1"/>
                </a:solidFill>
              </a:rPr>
              <a:t>	Spanish </a:t>
            </a:r>
            <a:r>
              <a:rPr lang="en-US" sz="1700" i="1" dirty="0">
                <a:solidFill>
                  <a:schemeClr val="tx1"/>
                </a:solidFill>
              </a:rPr>
              <a:t>Language</a:t>
            </a:r>
            <a:r>
              <a:rPr lang="en-US" sz="1700" dirty="0">
                <a:solidFill>
                  <a:schemeClr val="tx1"/>
                </a:solidFill>
              </a:rPr>
              <a:t>, 125-153, </a:t>
            </a:r>
            <a:r>
              <a:rPr lang="en-US" sz="1700" dirty="0" err="1">
                <a:solidFill>
                  <a:schemeClr val="tx1"/>
                </a:solidFill>
              </a:rPr>
              <a:t>Lincom</a:t>
            </a:r>
            <a:r>
              <a:rPr lang="en-US" sz="1700" dirty="0">
                <a:solidFill>
                  <a:schemeClr val="tx1"/>
                </a:solidFill>
              </a:rPr>
              <a:t> Europa: </a:t>
            </a:r>
            <a:r>
              <a:rPr lang="en-US" sz="1700" dirty="0" err="1">
                <a:solidFill>
                  <a:schemeClr val="tx1"/>
                </a:solidFill>
              </a:rPr>
              <a:t>München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Previous work on </a:t>
            </a:r>
            <a:r>
              <a:rPr lang="en-US" sz="4000" dirty="0" smtClean="0">
                <a:solidFill>
                  <a:schemeClr val="tx2"/>
                </a:solidFill>
              </a:rPr>
              <a:t>Cuban</a:t>
            </a:r>
            <a:r>
              <a:rPr lang="en-US" sz="4000" dirty="0" smtClean="0"/>
              <a:t> Spanish Intonation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Alvord (2010): </a:t>
            </a:r>
            <a:r>
              <a:rPr lang="en-US" sz="2000" dirty="0" smtClean="0">
                <a:solidFill>
                  <a:schemeClr val="tx1"/>
                </a:solidFill>
              </a:rPr>
              <a:t>Intonation of yes/no questions in Miami Cuban Spanish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Use of low of high boundary tones in questions was indexed by immigrant generation (</a:t>
            </a:r>
            <a:r>
              <a:rPr lang="en-US" sz="1600" i="1" dirty="0" err="1" smtClean="0">
                <a:solidFill>
                  <a:schemeClr val="tx2"/>
                </a:solidFill>
              </a:rPr>
              <a:t>Vuelos</a:t>
            </a:r>
            <a:r>
              <a:rPr lang="en-US" sz="1600" i="1" dirty="0" smtClean="0">
                <a:solidFill>
                  <a:schemeClr val="tx2"/>
                </a:solidFill>
              </a:rPr>
              <a:t> de Libertad, </a:t>
            </a:r>
            <a:r>
              <a:rPr lang="en-US" sz="1600" i="1" dirty="0" err="1" smtClean="0">
                <a:solidFill>
                  <a:schemeClr val="tx2"/>
                </a:solidFill>
              </a:rPr>
              <a:t>Marielitos</a:t>
            </a:r>
            <a:r>
              <a:rPr lang="en-US" sz="1600" i="1" dirty="0" smtClean="0">
                <a:solidFill>
                  <a:schemeClr val="tx2"/>
                </a:solidFill>
              </a:rPr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Miami-Born)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</a:rPr>
              <a:t>García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Riverón</a:t>
            </a:r>
            <a:r>
              <a:rPr lang="en-US" sz="2000" b="1" dirty="0" smtClean="0">
                <a:solidFill>
                  <a:schemeClr val="tx1"/>
                </a:solidFill>
              </a:rPr>
              <a:t> (2010): </a:t>
            </a:r>
            <a:r>
              <a:rPr lang="en-US" sz="2000" dirty="0" smtClean="0">
                <a:solidFill>
                  <a:schemeClr val="tx1"/>
                </a:solidFill>
              </a:rPr>
              <a:t>Intonation of yes/no questions and declaratives in Havana dialect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U</a:t>
            </a:r>
            <a:r>
              <a:rPr lang="en-US" sz="1600" dirty="0" smtClean="0">
                <a:solidFill>
                  <a:schemeClr val="tx2"/>
                </a:solidFill>
              </a:rPr>
              <a:t>ses AMH (</a:t>
            </a:r>
            <a:r>
              <a:rPr lang="en-US" sz="1600" i="1" dirty="0" err="1" smtClean="0">
                <a:solidFill>
                  <a:schemeClr val="tx2"/>
                </a:solidFill>
              </a:rPr>
              <a:t>Análisis</a:t>
            </a:r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i="1" dirty="0" err="1" smtClean="0">
                <a:solidFill>
                  <a:schemeClr val="tx2"/>
                </a:solidFill>
              </a:rPr>
              <a:t>Melódico</a:t>
            </a:r>
            <a:r>
              <a:rPr lang="en-US" sz="1600" i="1" dirty="0" smtClean="0">
                <a:solidFill>
                  <a:schemeClr val="tx2"/>
                </a:solidFill>
              </a:rPr>
              <a:t> del </a:t>
            </a:r>
            <a:r>
              <a:rPr lang="en-US" sz="1600" i="1" dirty="0" err="1" smtClean="0">
                <a:solidFill>
                  <a:schemeClr val="tx2"/>
                </a:solidFill>
              </a:rPr>
              <a:t>Habla</a:t>
            </a:r>
            <a:r>
              <a:rPr lang="en-US" sz="1600" i="1" dirty="0" smtClean="0">
                <a:solidFill>
                  <a:schemeClr val="tx2"/>
                </a:solidFill>
              </a:rPr>
              <a:t>, “</a:t>
            </a:r>
            <a:r>
              <a:rPr lang="en-US" sz="1600" dirty="0" smtClean="0">
                <a:solidFill>
                  <a:schemeClr val="tx2"/>
                </a:solidFill>
              </a:rPr>
              <a:t>Melodic Analysis of Speech</a:t>
            </a:r>
            <a:r>
              <a:rPr lang="en-US" sz="1600" i="1" dirty="0" smtClean="0">
                <a:solidFill>
                  <a:schemeClr val="tx2"/>
                </a:solidFill>
              </a:rPr>
              <a:t>” </a:t>
            </a:r>
            <a:r>
              <a:rPr lang="en-US" sz="1600" dirty="0" smtClean="0">
                <a:solidFill>
                  <a:schemeClr val="tx2"/>
                </a:solidFill>
              </a:rPr>
              <a:t>framework)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Muñoz Alvarado (2012): </a:t>
            </a:r>
            <a:r>
              <a:rPr lang="en-US" sz="2000" dirty="0" smtClean="0">
                <a:solidFill>
                  <a:schemeClr val="tx1"/>
                </a:solidFill>
              </a:rPr>
              <a:t>Santiago de Cuba dialect intonation of neutral questions and declaratives in Santiago de Cuba dialect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Also in AMH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</a:rPr>
              <a:t>Dorta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(2013): </a:t>
            </a:r>
            <a:r>
              <a:rPr lang="en-US" sz="2000" dirty="0" smtClean="0">
                <a:solidFill>
                  <a:schemeClr val="tx1"/>
                </a:solidFill>
              </a:rPr>
              <a:t>Comparative study of intonation in </a:t>
            </a:r>
            <a:r>
              <a:rPr lang="en-US" sz="2000" dirty="0" err="1" smtClean="0">
                <a:solidFill>
                  <a:schemeClr val="tx1"/>
                </a:solidFill>
              </a:rPr>
              <a:t>Canarian</a:t>
            </a:r>
            <a:r>
              <a:rPr lang="en-US" sz="2000" dirty="0" smtClean="0">
                <a:solidFill>
                  <a:schemeClr val="tx1"/>
                </a:solidFill>
              </a:rPr>
              <a:t>, Cuban, and Venezuelan speech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AM framework; controlled speech (SVO declaratives and yes/no questions)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What’s still needed: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complete analysis/model of Cuban intonation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ToBI</a:t>
            </a:r>
            <a:r>
              <a:rPr lang="en-US" dirty="0" smtClean="0"/>
              <a:t> of US Spanish dialects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study: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Consultants (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= 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5 </a:t>
            </a:r>
            <a:r>
              <a:rPr lang="en-US" sz="2000" b="1" dirty="0" smtClean="0">
                <a:solidFill>
                  <a:schemeClr val="tx2"/>
                </a:solidFill>
              </a:rPr>
              <a:t>Cuban-Born </a:t>
            </a:r>
            <a:r>
              <a:rPr lang="en-US" sz="2000" dirty="0" smtClean="0">
                <a:solidFill>
                  <a:schemeClr val="tx2"/>
                </a:solidFill>
              </a:rPr>
              <a:t>speakers (3 F, 2 M); 39-68 years 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1 person who immigrated in the </a:t>
            </a:r>
            <a:r>
              <a:rPr lang="en-US" sz="1800" i="1" dirty="0" err="1" smtClean="0">
                <a:solidFill>
                  <a:schemeClr val="tx2"/>
                </a:solidFill>
              </a:rPr>
              <a:t>Vuelos</a:t>
            </a:r>
            <a:r>
              <a:rPr lang="en-US" sz="1800" i="1" dirty="0" smtClean="0">
                <a:solidFill>
                  <a:schemeClr val="tx2"/>
                </a:solidFill>
              </a:rPr>
              <a:t> de Libertad </a:t>
            </a:r>
            <a:r>
              <a:rPr lang="en-US" sz="1800" dirty="0" smtClean="0">
                <a:solidFill>
                  <a:schemeClr val="tx2"/>
                </a:solidFill>
              </a:rPr>
              <a:t>generation; 2 </a:t>
            </a:r>
            <a:r>
              <a:rPr lang="en-US" sz="1800" i="1" dirty="0" err="1" smtClean="0">
                <a:solidFill>
                  <a:schemeClr val="tx2"/>
                </a:solidFill>
              </a:rPr>
              <a:t>Marielito</a:t>
            </a:r>
            <a:r>
              <a:rPr lang="en-US" sz="1800" i="1" dirty="0" err="1">
                <a:solidFill>
                  <a:schemeClr val="tx2"/>
                </a:solidFill>
              </a:rPr>
              <a:t>s</a:t>
            </a:r>
            <a:r>
              <a:rPr lang="en-US" sz="1800" dirty="0" smtClean="0">
                <a:solidFill>
                  <a:schemeClr val="tx2"/>
                </a:solidFill>
              </a:rPr>
              <a:t>; 2 </a:t>
            </a:r>
            <a:r>
              <a:rPr lang="en-US" sz="1800" i="1" dirty="0" err="1" smtClean="0">
                <a:solidFill>
                  <a:schemeClr val="tx2"/>
                </a:solidFill>
              </a:rPr>
              <a:t>Balseros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4 </a:t>
            </a:r>
            <a:r>
              <a:rPr lang="en-US" sz="2000" b="1" dirty="0" smtClean="0">
                <a:solidFill>
                  <a:schemeClr val="tx2"/>
                </a:solidFill>
              </a:rPr>
              <a:t>Miami-Born </a:t>
            </a:r>
            <a:r>
              <a:rPr lang="en-US" sz="2000" dirty="0" smtClean="0">
                <a:solidFill>
                  <a:schemeClr val="tx2"/>
                </a:solidFill>
              </a:rPr>
              <a:t>speakers (3 F, 1 M); 24-36 years 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ollege-educated graduate students or professionals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Elicitation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Reading task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Declaratives, questions, commands, focus elicited in controlled utterances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Number of content words and location of stressed syllables </a:t>
            </a:r>
            <a:r>
              <a:rPr lang="en-US" sz="1800" dirty="0" smtClean="0">
                <a:solidFill>
                  <a:schemeClr val="tx2"/>
                </a:solidFill>
              </a:rPr>
              <a:t>controlled (following Jun &amp; Fletcher 2014)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Discourse Completion Task (DCT)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Modified for Cuban Spanish from </a:t>
            </a:r>
            <a:r>
              <a:rPr lang="en-US" sz="1800" dirty="0" err="1" smtClean="0">
                <a:solidFill>
                  <a:schemeClr val="tx2"/>
                </a:solidFill>
              </a:rPr>
              <a:t>Roseano</a:t>
            </a:r>
            <a:r>
              <a:rPr lang="en-US" sz="1800" dirty="0" smtClean="0">
                <a:solidFill>
                  <a:schemeClr val="tx2"/>
                </a:solidFill>
              </a:rPr>
              <a:t> &amp; Prieto (2010)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Elicits numerous sentence types while allowing for semi-spontaneous answers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Examples from data collection: Reading task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Declaratives: </a:t>
            </a:r>
          </a:p>
          <a:p>
            <a:pPr lvl="1"/>
            <a:r>
              <a:rPr lang="en-US" sz="2300" dirty="0" smtClean="0">
                <a:solidFill>
                  <a:schemeClr val="tx2"/>
                </a:solidFill>
              </a:rPr>
              <a:t>(S= stressed syllable; s= non-stressed syllable)</a:t>
            </a:r>
            <a:endParaRPr lang="en-US" sz="2300" dirty="0">
              <a:solidFill>
                <a:schemeClr val="tx2"/>
              </a:solidFill>
            </a:endParaRPr>
          </a:p>
          <a:p>
            <a:pPr lvl="2"/>
            <a:r>
              <a:rPr lang="en-US" sz="1900" dirty="0"/>
              <a:t>(</a:t>
            </a:r>
            <a:r>
              <a:rPr lang="en-US" sz="1900" b="1" dirty="0" err="1"/>
              <a:t>Sss</a:t>
            </a:r>
            <a:r>
              <a:rPr lang="en-US" sz="1900" dirty="0"/>
              <a:t> </a:t>
            </a:r>
            <a:r>
              <a:rPr lang="en-US" sz="1900" dirty="0" err="1"/>
              <a:t>sSs</a:t>
            </a:r>
            <a:r>
              <a:rPr lang="en-US" sz="1900" dirty="0"/>
              <a:t> </a:t>
            </a:r>
            <a:r>
              <a:rPr lang="en-US" sz="1900" dirty="0" err="1"/>
              <a:t>sSs</a:t>
            </a:r>
            <a:r>
              <a:rPr lang="en-US" sz="1900" dirty="0"/>
              <a:t>) </a:t>
            </a:r>
            <a:r>
              <a:rPr lang="en-US" sz="1900" b="1" dirty="0" err="1"/>
              <a:t>Mé</a:t>
            </a:r>
            <a:r>
              <a:rPr lang="en-US" sz="1900" dirty="0" err="1"/>
              <a:t>dicos</a:t>
            </a:r>
            <a:r>
              <a:rPr lang="en-US" sz="1900" dirty="0"/>
              <a:t> </a:t>
            </a:r>
            <a:r>
              <a:rPr lang="en-US" sz="1900" dirty="0" err="1"/>
              <a:t>ve</a:t>
            </a:r>
            <a:r>
              <a:rPr lang="en-US" sz="1900" b="1" dirty="0" err="1"/>
              <a:t>í</a:t>
            </a:r>
            <a:r>
              <a:rPr lang="en-US" sz="1900" dirty="0" err="1"/>
              <a:t>an</a:t>
            </a:r>
            <a:r>
              <a:rPr lang="en-US" sz="1900" dirty="0"/>
              <a:t> </a:t>
            </a:r>
            <a:r>
              <a:rPr lang="en-US" sz="1900" dirty="0" err="1"/>
              <a:t>o</a:t>
            </a:r>
            <a:r>
              <a:rPr lang="en-US" sz="1900" b="1" dirty="0" err="1"/>
              <a:t>ve</a:t>
            </a:r>
            <a:r>
              <a:rPr lang="en-US" sz="1900" dirty="0" err="1"/>
              <a:t>jas</a:t>
            </a:r>
            <a:r>
              <a:rPr lang="en-US" sz="1900" dirty="0"/>
              <a:t>. (Doctors saw sheep)</a:t>
            </a:r>
            <a:endParaRPr lang="en-US" sz="1900" dirty="0">
              <a:solidFill>
                <a:srgbClr val="FF0000"/>
              </a:solidFill>
            </a:endParaRPr>
          </a:p>
          <a:p>
            <a:pPr lvl="2"/>
            <a:r>
              <a:rPr lang="en-US" sz="1900" dirty="0"/>
              <a:t>(</a:t>
            </a:r>
            <a:r>
              <a:rPr lang="en-US" sz="1900" b="1" dirty="0" err="1"/>
              <a:t>sSs</a:t>
            </a:r>
            <a:r>
              <a:rPr lang="en-US" sz="1900" dirty="0"/>
              <a:t> </a:t>
            </a:r>
            <a:r>
              <a:rPr lang="en-US" sz="1900" dirty="0" err="1"/>
              <a:t>sSs</a:t>
            </a:r>
            <a:r>
              <a:rPr lang="en-US" sz="1900" dirty="0"/>
              <a:t> </a:t>
            </a:r>
            <a:r>
              <a:rPr lang="en-US" sz="1900" dirty="0" err="1"/>
              <a:t>sSs</a:t>
            </a:r>
            <a:r>
              <a:rPr lang="en-US" sz="1900" dirty="0"/>
              <a:t>) Lo</a:t>
            </a:r>
            <a:r>
              <a:rPr lang="en-US" sz="1900" b="1" dirty="0"/>
              <a:t>re</a:t>
            </a:r>
            <a:r>
              <a:rPr lang="en-US" sz="1900" dirty="0"/>
              <a:t>na </a:t>
            </a:r>
            <a:r>
              <a:rPr lang="en-US" sz="1900" dirty="0" err="1"/>
              <a:t>ve</a:t>
            </a:r>
            <a:r>
              <a:rPr lang="en-US" sz="1900" b="1" dirty="0" err="1"/>
              <a:t>í</a:t>
            </a:r>
            <a:r>
              <a:rPr lang="en-US" sz="1900" dirty="0" err="1"/>
              <a:t>a</a:t>
            </a:r>
            <a:r>
              <a:rPr lang="en-US" sz="1900" dirty="0"/>
              <a:t> </a:t>
            </a:r>
            <a:r>
              <a:rPr lang="en-US" sz="1900" dirty="0" err="1"/>
              <a:t>li</a:t>
            </a:r>
            <a:r>
              <a:rPr lang="en-US" sz="1900" b="1" dirty="0" err="1"/>
              <a:t>mo</a:t>
            </a:r>
            <a:r>
              <a:rPr lang="en-US" sz="1900" dirty="0" err="1"/>
              <a:t>nes</a:t>
            </a:r>
            <a:r>
              <a:rPr lang="en-US" sz="1900" dirty="0"/>
              <a:t>. (Lorena saw </a:t>
            </a:r>
            <a:r>
              <a:rPr lang="en-US" sz="1900" dirty="0" smtClean="0"/>
              <a:t>lemons/limes)</a:t>
            </a:r>
            <a:endParaRPr lang="en-US" sz="1900" dirty="0"/>
          </a:p>
          <a:p>
            <a:r>
              <a:rPr lang="en-US" sz="2600" dirty="0">
                <a:solidFill>
                  <a:schemeClr val="tx1"/>
                </a:solidFill>
              </a:rPr>
              <a:t>Questions (</a:t>
            </a:r>
            <a:r>
              <a:rPr lang="en-US" sz="2600" dirty="0" err="1">
                <a:solidFill>
                  <a:schemeClr val="tx1"/>
                </a:solidFill>
              </a:rPr>
              <a:t>wh</a:t>
            </a:r>
            <a:r>
              <a:rPr lang="en-US" sz="2600" dirty="0">
                <a:solidFill>
                  <a:schemeClr val="tx1"/>
                </a:solidFill>
              </a:rPr>
              <a:t>, yes/no, tag, requests</a:t>
            </a:r>
            <a:r>
              <a:rPr lang="en-US" sz="2600" dirty="0" smtClean="0">
                <a:solidFill>
                  <a:schemeClr val="tx1"/>
                </a:solidFill>
              </a:rPr>
              <a:t>):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1900" dirty="0"/>
              <a:t>Used similar lexical items as declaratives</a:t>
            </a:r>
          </a:p>
          <a:p>
            <a:pPr lvl="2"/>
            <a:r>
              <a:rPr lang="en-US" sz="1900" dirty="0"/>
              <a:t>¿Marina/</a:t>
            </a:r>
            <a:r>
              <a:rPr lang="en-US" sz="1900" dirty="0" err="1"/>
              <a:t>Quién</a:t>
            </a:r>
            <a:r>
              <a:rPr lang="en-US" sz="1900" dirty="0"/>
              <a:t> </a:t>
            </a:r>
            <a:r>
              <a:rPr lang="en-US" sz="1900" dirty="0" err="1"/>
              <a:t>bebe</a:t>
            </a:r>
            <a:r>
              <a:rPr lang="en-US" sz="1900" dirty="0"/>
              <a:t> </a:t>
            </a:r>
            <a:r>
              <a:rPr lang="en-US" sz="1900" dirty="0" err="1"/>
              <a:t>limonada</a:t>
            </a:r>
            <a:r>
              <a:rPr lang="en-US" sz="1900" dirty="0"/>
              <a:t>? (Marina/who drinks lemonade?)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Imperatives:</a:t>
            </a:r>
          </a:p>
          <a:p>
            <a:pPr lvl="1"/>
            <a:r>
              <a:rPr lang="en-US" sz="1900" dirty="0" smtClean="0">
                <a:solidFill>
                  <a:schemeClr val="tx2"/>
                </a:solidFill>
              </a:rPr>
              <a:t>Similar lexical items as other categories</a:t>
            </a:r>
          </a:p>
          <a:p>
            <a:pPr lvl="2"/>
            <a:r>
              <a:rPr lang="en-US" sz="1900" dirty="0" smtClean="0">
                <a:solidFill>
                  <a:schemeClr val="tx2"/>
                </a:solidFill>
              </a:rPr>
              <a:t>¡</a:t>
            </a:r>
            <a:r>
              <a:rPr lang="en-US" sz="1900" dirty="0" err="1" smtClean="0">
                <a:solidFill>
                  <a:schemeClr val="tx2"/>
                </a:solidFill>
              </a:rPr>
              <a:t>Bebe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limonada</a:t>
            </a:r>
            <a:r>
              <a:rPr lang="en-US" sz="1900" dirty="0" smtClean="0">
                <a:solidFill>
                  <a:schemeClr val="tx2"/>
                </a:solidFill>
              </a:rPr>
              <a:t>! (Drink lemonade!)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Focus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900" dirty="0"/>
              <a:t>Short pseudo-dialogue with focused word(s) in caps</a:t>
            </a:r>
          </a:p>
          <a:p>
            <a:pPr lvl="2"/>
            <a:r>
              <a:rPr lang="en-US" sz="1900" dirty="0"/>
              <a:t>(¿</a:t>
            </a:r>
            <a:r>
              <a:rPr lang="en-US" sz="1900" dirty="0" err="1"/>
              <a:t>Quién</a:t>
            </a:r>
            <a:r>
              <a:rPr lang="en-US" sz="1900" dirty="0"/>
              <a:t> </a:t>
            </a:r>
            <a:r>
              <a:rPr lang="en-US" sz="1900" dirty="0" err="1"/>
              <a:t>bebe</a:t>
            </a:r>
            <a:r>
              <a:rPr lang="en-US" sz="1900" dirty="0"/>
              <a:t> </a:t>
            </a:r>
            <a:r>
              <a:rPr lang="en-US" sz="1900" dirty="0" err="1"/>
              <a:t>limonada</a:t>
            </a:r>
            <a:r>
              <a:rPr lang="en-US" sz="1900" dirty="0"/>
              <a:t>?) MARINA </a:t>
            </a:r>
            <a:r>
              <a:rPr lang="en-US" sz="1900" dirty="0" err="1"/>
              <a:t>bebe</a:t>
            </a:r>
            <a:r>
              <a:rPr lang="en-US" sz="1900" dirty="0"/>
              <a:t> </a:t>
            </a:r>
            <a:r>
              <a:rPr lang="en-US" sz="1900" dirty="0" err="1"/>
              <a:t>limonada</a:t>
            </a:r>
            <a:r>
              <a:rPr lang="en-US" sz="1900" dirty="0"/>
              <a:t>. </a:t>
            </a:r>
          </a:p>
          <a:p>
            <a:pPr lvl="2"/>
            <a:r>
              <a:rPr lang="en-US" sz="1900" dirty="0"/>
              <a:t>[(Who drinks lemonade?) MARINA drinks lemonade]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data collection</a:t>
            </a:r>
            <a:r>
              <a:rPr lang="en-US" dirty="0" smtClean="0"/>
              <a:t>: DCT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Declaratives:</a:t>
            </a:r>
          </a:p>
          <a:p>
            <a:pPr lvl="1"/>
            <a:r>
              <a:rPr lang="en-US" i="1" dirty="0"/>
              <a:t>Mira el </a:t>
            </a:r>
            <a:r>
              <a:rPr lang="en-US" i="1" dirty="0" err="1"/>
              <a:t>dibujo</a:t>
            </a:r>
            <a:r>
              <a:rPr lang="en-US" i="1" dirty="0"/>
              <a:t> y di lo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hace</a:t>
            </a:r>
            <a:r>
              <a:rPr lang="en-US" i="1" dirty="0"/>
              <a:t> la </a:t>
            </a:r>
            <a:r>
              <a:rPr lang="en-US" i="1" dirty="0" err="1"/>
              <a:t>mujer</a:t>
            </a:r>
            <a:r>
              <a:rPr lang="en-US" i="1" dirty="0"/>
              <a:t>. </a:t>
            </a:r>
            <a:r>
              <a:rPr lang="en-US" dirty="0"/>
              <a:t>(Look at the </a:t>
            </a:r>
            <a:r>
              <a:rPr lang="en-US" dirty="0" smtClean="0"/>
              <a:t>photo and </a:t>
            </a:r>
            <a:r>
              <a:rPr lang="en-US" dirty="0"/>
              <a:t>say what the woman is doing)</a:t>
            </a:r>
            <a:endParaRPr lang="en-US" i="1" dirty="0"/>
          </a:p>
          <a:p>
            <a:r>
              <a:rPr lang="en-US" sz="2400" dirty="0">
                <a:solidFill>
                  <a:schemeClr val="tx1"/>
                </a:solidFill>
              </a:rPr>
              <a:t>Vocatives:</a:t>
            </a:r>
          </a:p>
          <a:p>
            <a:pPr lvl="1"/>
            <a:r>
              <a:rPr lang="en-US" i="1" dirty="0" err="1"/>
              <a:t>Entras</a:t>
            </a:r>
            <a:r>
              <a:rPr lang="en-US" i="1" dirty="0"/>
              <a:t> en la casa de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amiga</a:t>
            </a:r>
            <a:r>
              <a:rPr lang="en-US" i="1" dirty="0"/>
              <a:t>, Marina, </a:t>
            </a:r>
            <a:r>
              <a:rPr lang="en-US" i="1" dirty="0" err="1"/>
              <a:t>pero</a:t>
            </a:r>
            <a:r>
              <a:rPr lang="en-US" i="1" dirty="0"/>
              <a:t> no la </a:t>
            </a:r>
            <a:r>
              <a:rPr lang="en-US" i="1" dirty="0" err="1"/>
              <a:t>ves</a:t>
            </a:r>
            <a:r>
              <a:rPr lang="en-US" i="1" dirty="0"/>
              <a:t>. </a:t>
            </a:r>
            <a:r>
              <a:rPr lang="en-US" i="1" dirty="0" err="1"/>
              <a:t>Llámala</a:t>
            </a:r>
            <a:r>
              <a:rPr lang="en-US" i="1" dirty="0"/>
              <a:t>. </a:t>
            </a:r>
            <a:r>
              <a:rPr lang="en-US" dirty="0"/>
              <a:t>(You enter your friend Marina’s house but you don’t see her. Call out to her)</a:t>
            </a:r>
            <a:endParaRPr lang="en-US" i="1" dirty="0"/>
          </a:p>
          <a:p>
            <a:r>
              <a:rPr lang="en-US" sz="2400" dirty="0">
                <a:solidFill>
                  <a:schemeClr val="tx1"/>
                </a:solidFill>
              </a:rPr>
              <a:t>Questions:</a:t>
            </a:r>
          </a:p>
          <a:p>
            <a:pPr lvl="1"/>
            <a:r>
              <a:rPr lang="en-US" b="1" u="sng" dirty="0"/>
              <a:t>Neutra</a:t>
            </a:r>
            <a:r>
              <a:rPr lang="en-US" b="1" dirty="0"/>
              <a:t>l</a:t>
            </a:r>
            <a:r>
              <a:rPr lang="en-US" dirty="0"/>
              <a:t>: </a:t>
            </a:r>
            <a:r>
              <a:rPr lang="en-US" i="1" dirty="0" err="1"/>
              <a:t>Estás</a:t>
            </a:r>
            <a:r>
              <a:rPr lang="en-US" i="1" dirty="0"/>
              <a:t> en la </a:t>
            </a:r>
            <a:r>
              <a:rPr lang="en-US" i="1" dirty="0" err="1"/>
              <a:t>calle</a:t>
            </a:r>
            <a:r>
              <a:rPr lang="en-US" i="1" dirty="0"/>
              <a:t> y </a:t>
            </a:r>
            <a:r>
              <a:rPr lang="en-US" i="1" dirty="0" err="1"/>
              <a:t>quieres</a:t>
            </a:r>
            <a:r>
              <a:rPr lang="en-US" i="1" dirty="0"/>
              <a:t> </a:t>
            </a:r>
            <a:r>
              <a:rPr lang="en-US" i="1" dirty="0" err="1"/>
              <a:t>preguntar</a:t>
            </a:r>
            <a:r>
              <a:rPr lang="en-US" i="1" dirty="0"/>
              <a:t> la </a:t>
            </a:r>
            <a:r>
              <a:rPr lang="en-US" i="1" dirty="0" err="1"/>
              <a:t>hora</a:t>
            </a:r>
            <a:r>
              <a:rPr lang="en-US" i="1" dirty="0"/>
              <a:t>. </a:t>
            </a:r>
            <a:r>
              <a:rPr lang="en-US" dirty="0"/>
              <a:t>(You are on the street and you want to ask the time)</a:t>
            </a:r>
          </a:p>
          <a:p>
            <a:pPr lvl="1"/>
            <a:r>
              <a:rPr lang="en-US" b="1" u="sng" dirty="0"/>
              <a:t>Biased</a:t>
            </a:r>
            <a:r>
              <a:rPr lang="en-US" dirty="0"/>
              <a:t>: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dicen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un </a:t>
            </a:r>
            <a:r>
              <a:rPr lang="en-US" i="1" dirty="0" err="1"/>
              <a:t>compañero</a:t>
            </a:r>
            <a:r>
              <a:rPr lang="en-US" i="1" dirty="0"/>
              <a:t> </a:t>
            </a:r>
            <a:r>
              <a:rPr lang="en-US" i="1" dirty="0" err="1"/>
              <a:t>tuyo</a:t>
            </a:r>
            <a:r>
              <a:rPr lang="en-US" i="1" dirty="0"/>
              <a:t>, Mario, se </a:t>
            </a:r>
            <a:r>
              <a:rPr lang="en-US" i="1" dirty="0" err="1"/>
              <a:t>apostula</a:t>
            </a:r>
            <a:r>
              <a:rPr lang="en-US" i="1" dirty="0"/>
              <a:t> para </a:t>
            </a:r>
            <a:r>
              <a:rPr lang="en-US" i="1" dirty="0" err="1"/>
              <a:t>alcalde</a:t>
            </a:r>
            <a:r>
              <a:rPr lang="en-US" i="1" dirty="0"/>
              <a:t>. No lo </a:t>
            </a:r>
            <a:r>
              <a:rPr lang="en-US" i="1" dirty="0" err="1"/>
              <a:t>crees</a:t>
            </a:r>
            <a:r>
              <a:rPr lang="en-US" i="1" dirty="0"/>
              <a:t> y lo </a:t>
            </a:r>
            <a:r>
              <a:rPr lang="en-US" i="1" dirty="0" err="1"/>
              <a:t>vuelves</a:t>
            </a:r>
            <a:r>
              <a:rPr lang="en-US" i="1" dirty="0"/>
              <a:t> a </a:t>
            </a:r>
            <a:r>
              <a:rPr lang="en-US" i="1" dirty="0" err="1"/>
              <a:t>preguntar</a:t>
            </a:r>
            <a:r>
              <a:rPr lang="en-US" i="1" dirty="0"/>
              <a:t>. </a:t>
            </a:r>
            <a:r>
              <a:rPr lang="en-US" dirty="0"/>
              <a:t>(They tell you that your friend, Mario, is running for mayor. You don’t believe it and you ask again)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analyzed in </a:t>
            </a:r>
            <a:r>
              <a:rPr lang="en-US" i="1" dirty="0" err="1" smtClean="0"/>
              <a:t>Praat</a:t>
            </a:r>
            <a:r>
              <a:rPr lang="en-US" i="1" dirty="0" smtClean="0"/>
              <a:t>, </a:t>
            </a:r>
            <a:r>
              <a:rPr lang="en-US" dirty="0" smtClean="0"/>
              <a:t>version 5.3.73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Boersma</a:t>
            </a:r>
            <a:r>
              <a:rPr lang="en-US" dirty="0" smtClean="0"/>
              <a:t> &amp; </a:t>
            </a:r>
            <a:r>
              <a:rPr lang="en-US" dirty="0" err="1" smtClean="0"/>
              <a:t>Weenink</a:t>
            </a:r>
            <a:r>
              <a:rPr lang="en-US" dirty="0" smtClean="0"/>
              <a:t> 2014)</a:t>
            </a:r>
          </a:p>
          <a:p>
            <a:pPr lvl="1"/>
            <a:r>
              <a:rPr lang="en-US" dirty="0"/>
              <a:t>Total tokens analyzed:</a:t>
            </a:r>
          </a:p>
          <a:p>
            <a:pPr lvl="2"/>
            <a:r>
              <a:rPr lang="en-US" dirty="0"/>
              <a:t>Reading task: </a:t>
            </a:r>
            <a:r>
              <a:rPr lang="en-US" i="1" dirty="0"/>
              <a:t>n</a:t>
            </a:r>
            <a:r>
              <a:rPr lang="en-US" dirty="0"/>
              <a:t> = 220</a:t>
            </a:r>
          </a:p>
          <a:p>
            <a:pPr lvl="2"/>
            <a:r>
              <a:rPr lang="en-US" dirty="0"/>
              <a:t>DCT: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smtClean="0"/>
              <a:t>501</a:t>
            </a:r>
          </a:p>
          <a:p>
            <a:r>
              <a:rPr lang="en-US" dirty="0" smtClean="0"/>
              <a:t>Tones, breaks, miscellaneous information, and orthographic transcriptions recorded on point and interval tiers in </a:t>
            </a:r>
            <a:r>
              <a:rPr lang="en-US" i="1" dirty="0" err="1" smtClean="0"/>
              <a:t>Praat</a:t>
            </a:r>
            <a:r>
              <a:rPr lang="en-US" dirty="0" smtClean="0"/>
              <a:t> following </a:t>
            </a:r>
            <a:r>
              <a:rPr lang="en-US" dirty="0" err="1" smtClean="0"/>
              <a:t>ToBI</a:t>
            </a:r>
            <a:r>
              <a:rPr lang="en-US" dirty="0" smtClean="0"/>
              <a:t> conventions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 r="19349" b="8297"/>
          <a:stretch/>
        </p:blipFill>
        <p:spPr bwMode="auto">
          <a:xfrm>
            <a:off x="4165827" y="3751642"/>
            <a:ext cx="3049764" cy="241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22182" y="3785045"/>
            <a:ext cx="972131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Waveform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322182" y="4405311"/>
            <a:ext cx="972131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Pitch track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22182" y="5063440"/>
            <a:ext cx="1443467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 tier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310078" y="5252321"/>
            <a:ext cx="1443467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Syllable tier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310078" y="5465499"/>
            <a:ext cx="1443467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Tone tier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310078" y="5681260"/>
            <a:ext cx="1443467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Breaks tier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310079" y="5897376"/>
            <a:ext cx="1443467" cy="295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Gloss tier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Tonal inventory of MC Spanish: Prenuclear pitch accents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52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underlying prenuclear pitch accent: </a:t>
            </a:r>
            <a:r>
              <a:rPr lang="en-US" b="1" dirty="0" smtClean="0">
                <a:solidFill>
                  <a:schemeClr val="tx1"/>
                </a:solidFill>
              </a:rPr>
              <a:t>L+H*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err="1">
                <a:solidFill>
                  <a:schemeClr val="tx1"/>
                </a:solidFill>
              </a:rPr>
              <a:t>allotones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L*+H</a:t>
            </a:r>
            <a:r>
              <a:rPr lang="en-US" dirty="0"/>
              <a:t>: 65% of total data*</a:t>
            </a:r>
          </a:p>
          <a:p>
            <a:pPr lvl="1"/>
            <a:r>
              <a:rPr lang="en-US" b="1" dirty="0"/>
              <a:t>L+&lt;H*: </a:t>
            </a:r>
            <a:r>
              <a:rPr lang="en-US" dirty="0"/>
              <a:t>21</a:t>
            </a:r>
            <a:r>
              <a:rPr lang="en-US" dirty="0" smtClean="0"/>
              <a:t>%</a:t>
            </a:r>
          </a:p>
          <a:p>
            <a:pPr lvl="2"/>
            <a:r>
              <a:rPr lang="en-US" sz="1600" dirty="0" smtClean="0"/>
              <a:t>More common in careful speech; reading</a:t>
            </a:r>
            <a:endParaRPr lang="en-US" sz="1600" dirty="0"/>
          </a:p>
          <a:p>
            <a:pPr lvl="1"/>
            <a:r>
              <a:rPr lang="en-US" b="1" dirty="0"/>
              <a:t>L+H*: </a:t>
            </a:r>
            <a:r>
              <a:rPr lang="en-US" dirty="0"/>
              <a:t>14% </a:t>
            </a:r>
          </a:p>
          <a:p>
            <a:pPr lvl="2"/>
            <a:r>
              <a:rPr lang="en-US" sz="1600" dirty="0"/>
              <a:t>T</a:t>
            </a:r>
            <a:r>
              <a:rPr lang="en-US" sz="1600" dirty="0" smtClean="0"/>
              <a:t>ypically </a:t>
            </a:r>
            <a:r>
              <a:rPr lang="en-US" sz="1600" dirty="0"/>
              <a:t>used on words with final stress</a:t>
            </a:r>
          </a:p>
          <a:p>
            <a:r>
              <a:rPr lang="en-US" dirty="0" err="1">
                <a:solidFill>
                  <a:schemeClr val="tx1"/>
                </a:solidFill>
              </a:rPr>
              <a:t>Upstepped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downstepped</a:t>
            </a:r>
            <a:r>
              <a:rPr lang="en-US" dirty="0">
                <a:solidFill>
                  <a:schemeClr val="tx1"/>
                </a:solidFill>
              </a:rPr>
              <a:t> variants also </a:t>
            </a:r>
            <a:r>
              <a:rPr lang="en-US" dirty="0" smtClean="0">
                <a:solidFill>
                  <a:schemeClr val="tx1"/>
                </a:solidFill>
              </a:rPr>
              <a:t>possible (L+!H*, L+¡H*, ¡L+H*,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Timed (L+H*) and delayed (L+&lt;H*) peaks:</a:t>
            </a:r>
          </a:p>
          <a:p>
            <a:pPr lvl="1"/>
            <a:r>
              <a:rPr lang="en-US" sz="1600" dirty="0" smtClean="0"/>
              <a:t>Although </a:t>
            </a:r>
            <a:r>
              <a:rPr lang="en-US" sz="1600" dirty="0"/>
              <a:t>not distinctive, showed a significant difference in peak timing from syllable edge, </a:t>
            </a:r>
            <a:r>
              <a:rPr lang="en-US" sz="1600" i="1" dirty="0"/>
              <a:t>t</a:t>
            </a:r>
            <a:r>
              <a:rPr lang="en-US" sz="1600" dirty="0"/>
              <a:t>(99)= 2.8, </a:t>
            </a:r>
            <a:r>
              <a:rPr lang="en-US" sz="1600" i="1" dirty="0"/>
              <a:t>p</a:t>
            </a:r>
            <a:r>
              <a:rPr lang="en-US" sz="1600" dirty="0"/>
              <a:t> = .006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dirty="0" smtClean="0"/>
              <a:t>*</a:t>
            </a:r>
            <a:r>
              <a:rPr lang="en-US" sz="1600" i="1" dirty="0" smtClean="0"/>
              <a:t>n = </a:t>
            </a:r>
            <a:r>
              <a:rPr lang="en-US" sz="1600" dirty="0" smtClean="0"/>
              <a:t>791 total pitch accents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Prenuclear pitch accents: Examples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 Aly Bailey: Intonational Phonology of Miami Cuban Spanish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" r="11166" b="7653"/>
          <a:stretch/>
        </p:blipFill>
        <p:spPr bwMode="auto">
          <a:xfrm>
            <a:off x="436331" y="893894"/>
            <a:ext cx="3505685" cy="3720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" r="10054" b="8141"/>
          <a:stretch/>
        </p:blipFill>
        <p:spPr bwMode="auto">
          <a:xfrm>
            <a:off x="4185614" y="873801"/>
            <a:ext cx="3551551" cy="3740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" r="8420" b="8141"/>
          <a:stretch/>
        </p:blipFill>
        <p:spPr bwMode="auto">
          <a:xfrm>
            <a:off x="7980763" y="873802"/>
            <a:ext cx="3507191" cy="3740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07154" y="1578025"/>
            <a:ext cx="1720135" cy="23757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4365" y="1578025"/>
            <a:ext cx="884914" cy="23757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44362" y="1578025"/>
            <a:ext cx="331400" cy="23757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50910" y="1616662"/>
            <a:ext cx="392074" cy="2337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044844" y="1573246"/>
            <a:ext cx="443110" cy="2380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5082</TotalTime>
  <Words>2041</Words>
  <Application>Microsoft Office PowerPoint</Application>
  <PresentationFormat>Widescreen</PresentationFormat>
  <Paragraphs>316</Paragraphs>
  <Slides>21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Retrospect</vt:lpstr>
      <vt:lpstr>Intonational Phonology of Miami Cuban Spanish</vt:lpstr>
      <vt:lpstr>Objectives</vt:lpstr>
      <vt:lpstr>Previous work on Cuban Spanish Intonation</vt:lpstr>
      <vt:lpstr>The present study: Methodology</vt:lpstr>
      <vt:lpstr>Examples from data collection: Reading task</vt:lpstr>
      <vt:lpstr>Examples from data collection: DCT</vt:lpstr>
      <vt:lpstr>Data analysis</vt:lpstr>
      <vt:lpstr>Tonal inventory of MC Spanish: Prenuclear pitch accents</vt:lpstr>
      <vt:lpstr>Prenuclear pitch accents: Examples</vt:lpstr>
      <vt:lpstr>Tonal inventory of MC Spanish: Nuclear pitch accents</vt:lpstr>
      <vt:lpstr>Nuclear pitch accents: Examples</vt:lpstr>
      <vt:lpstr>Tonal inventory of MC Spanish: Boundary tones</vt:lpstr>
      <vt:lpstr>Boundary tones: Examples</vt:lpstr>
      <vt:lpstr>Nuclear configurations of Caribbean Spanish dialects*</vt:lpstr>
      <vt:lpstr>Further considerations: Pitch peaks</vt:lpstr>
      <vt:lpstr>Further considerations: Question boundary tones</vt:lpstr>
      <vt:lpstr>Summary of results</vt:lpstr>
      <vt:lpstr>Discussion and further directions</vt:lpstr>
      <vt:lpstr>Acknowledgments</vt:lpstr>
      <vt:lpstr>Thank you!/¡Gracias!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Intonational Phonology of Miami Cuban Spanish</dc:title>
  <dc:creator>Ann Aly Bailey</dc:creator>
  <cp:lastModifiedBy>Franny Diane Brogan</cp:lastModifiedBy>
  <cp:revision>153</cp:revision>
  <dcterms:created xsi:type="dcterms:W3CDTF">2014-09-24T21:25:40Z</dcterms:created>
  <dcterms:modified xsi:type="dcterms:W3CDTF">2014-10-10T17:22:44Z</dcterms:modified>
</cp:coreProperties>
</file>