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70" r:id="rId3"/>
    <p:sldId id="259" r:id="rId4"/>
    <p:sldId id="284" r:id="rId5"/>
    <p:sldId id="261" r:id="rId6"/>
    <p:sldId id="258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86" r:id="rId16"/>
    <p:sldId id="272" r:id="rId17"/>
    <p:sldId id="274" r:id="rId18"/>
    <p:sldId id="275" r:id="rId19"/>
    <p:sldId id="287" r:id="rId20"/>
    <p:sldId id="276" r:id="rId21"/>
    <p:sldId id="278" r:id="rId22"/>
    <p:sldId id="289" r:id="rId23"/>
    <p:sldId id="292" r:id="rId24"/>
    <p:sldId id="290" r:id="rId25"/>
    <p:sldId id="293" r:id="rId26"/>
    <p:sldId id="281" r:id="rId27"/>
    <p:sldId id="296" r:id="rId28"/>
    <p:sldId id="299" r:id="rId29"/>
    <p:sldId id="279" r:id="rId30"/>
    <p:sldId id="282" r:id="rId31"/>
    <p:sldId id="291" r:id="rId32"/>
    <p:sldId id="295" r:id="rId33"/>
    <p:sldId id="298" r:id="rId34"/>
    <p:sldId id="277" r:id="rId35"/>
    <p:sldId id="283" r:id="rId36"/>
    <p:sldId id="294" r:id="rId37"/>
    <p:sldId id="300" r:id="rId38"/>
    <p:sldId id="304" r:id="rId39"/>
    <p:sldId id="301" r:id="rId40"/>
    <p:sldId id="302" r:id="rId41"/>
    <p:sldId id="303" r:id="rId42"/>
    <p:sldId id="305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8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dycovichi:Documents:UMass:PhD:Information%20Structure:Elicitacio&#769;n%20verano:results%20elicitacio&#769;n%20espan&#771;o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dycovichi:Documents:UMass:PhD:Information%20Structure:Elicitacio&#769;n%20verano:results%20elicitacio&#769;n%20espan&#771;o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dycovichi:Documents:UMass:PhD:Information%20Structure:Elicitacio&#769;n%20verano:results%20elicitacio&#769;n%20espan&#771;o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dycovichi:Documents:UMass:PhD:Information%20Structure:Elicitacio&#769;n%20verano:results%20elicitacio&#769;n%20espan&#771;o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dycovichi:Documents:UMass:PhD:Information%20Structure:Elicitacio&#769;n%20verano:results%20elicitacio&#769;n%20espan&#771;o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dycovichi:Documents:UMass:PhD:Information%20Structure:Elicitacio&#769;n%20verano:results%20elicitacio&#769;n%20espan&#771;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Focus in situ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49554030585577"/>
          <c:y val="0.211111111111111"/>
          <c:w val="0.607096730681684"/>
          <c:h val="0.6425202123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Sheet1!$B$42</c:f>
              <c:strCache>
                <c:ptCount val="1"/>
                <c:pt idx="0">
                  <c:v>L+&lt;H*</c:v>
                </c:pt>
              </c:strCache>
            </c:strRef>
          </c:tx>
          <c:invertIfNegative val="0"/>
          <c:cat>
            <c:strRef>
              <c:f>Sheet1!$A$43:$A$44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Sheet1!$B$43:$B$44</c:f>
              <c:numCache>
                <c:formatCode>General</c:formatCode>
                <c:ptCount val="2"/>
                <c:pt idx="0">
                  <c:v>6.0</c:v>
                </c:pt>
                <c:pt idx="1">
                  <c:v>6.0</c:v>
                </c:pt>
              </c:numCache>
            </c:numRef>
          </c:val>
        </c:ser>
        <c:ser>
          <c:idx val="1"/>
          <c:order val="1"/>
          <c:tx>
            <c:strRef>
              <c:f>Sheet1!$C$42</c:f>
              <c:strCache>
                <c:ptCount val="1"/>
                <c:pt idx="0">
                  <c:v>L+&lt;H* H-</c:v>
                </c:pt>
              </c:strCache>
            </c:strRef>
          </c:tx>
          <c:invertIfNegative val="0"/>
          <c:cat>
            <c:strRef>
              <c:f>Sheet1!$A$43:$A$44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Sheet1!$C$43:$C$44</c:f>
              <c:numCache>
                <c:formatCode>General</c:formatCode>
                <c:ptCount val="2"/>
                <c:pt idx="0">
                  <c:v>3.0</c:v>
                </c:pt>
                <c:pt idx="1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Sheet1!$D$42</c:f>
              <c:strCache>
                <c:ptCount val="1"/>
                <c:pt idx="0">
                  <c:v>L+H* !H-</c:v>
                </c:pt>
              </c:strCache>
            </c:strRef>
          </c:tx>
          <c:invertIfNegative val="0"/>
          <c:cat>
            <c:strRef>
              <c:f>Sheet1!$A$43:$A$44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Sheet1!$D$43:$D$44</c:f>
              <c:numCache>
                <c:formatCode>General</c:formatCode>
                <c:ptCount val="2"/>
                <c:pt idx="0">
                  <c:v>2.0</c:v>
                </c:pt>
                <c:pt idx="1">
                  <c:v>2.0</c:v>
                </c:pt>
              </c:numCache>
            </c:numRef>
          </c:val>
        </c:ser>
        <c:ser>
          <c:idx val="3"/>
          <c:order val="3"/>
          <c:tx>
            <c:strRef>
              <c:f>Sheet1!$E$42</c:f>
              <c:strCache>
                <c:ptCount val="1"/>
                <c:pt idx="0">
                  <c:v>L+H* H- L+H* H-</c:v>
                </c:pt>
              </c:strCache>
            </c:strRef>
          </c:tx>
          <c:invertIfNegative val="0"/>
          <c:cat>
            <c:strRef>
              <c:f>Sheet1!$A$43:$A$44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Sheet1!$E$43:$E$44</c:f>
              <c:numCache>
                <c:formatCode>General</c:formatCode>
                <c:ptCount val="2"/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904328"/>
        <c:axId val="2137878536"/>
      </c:barChart>
      <c:catAx>
        <c:axId val="2137904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Function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7878536"/>
        <c:crosses val="autoZero"/>
        <c:auto val="1"/>
        <c:lblAlgn val="ctr"/>
        <c:lblOffset val="100"/>
        <c:noMultiLvlLbl val="0"/>
      </c:catAx>
      <c:valAx>
        <c:axId val="2137878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904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695894190654"/>
          <c:y val="0.245812982742048"/>
          <c:w val="0.296518977877947"/>
          <c:h val="0.60080709103240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Broad</a:t>
            </a:r>
            <a:r>
              <a:rPr lang="en-US" baseline="0"/>
              <a:t> Focus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9319733816459"/>
          <c:y val="0.211111111111111"/>
          <c:w val="0.540638631454254"/>
          <c:h val="0.62809799449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Sheet1!$B$89</c:f>
              <c:strCache>
                <c:ptCount val="1"/>
                <c:pt idx="0">
                  <c:v>L+&lt;H*</c:v>
                </c:pt>
              </c:strCache>
            </c:strRef>
          </c:tx>
          <c:invertIfNegative val="0"/>
          <c:cat>
            <c:strRef>
              <c:f>Sheet1!$A$90:$A$91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Sheet1!$B$90:$B$91</c:f>
              <c:numCache>
                <c:formatCode>General</c:formatCode>
                <c:ptCount val="2"/>
                <c:pt idx="0">
                  <c:v>12.0</c:v>
                </c:pt>
                <c:pt idx="1">
                  <c:v>11.0</c:v>
                </c:pt>
              </c:numCache>
            </c:numRef>
          </c:val>
        </c:ser>
        <c:ser>
          <c:idx val="1"/>
          <c:order val="1"/>
          <c:tx>
            <c:strRef>
              <c:f>Sheet1!$C$89</c:f>
              <c:strCache>
                <c:ptCount val="1"/>
                <c:pt idx="0">
                  <c:v>L+&lt;H* H-</c:v>
                </c:pt>
              </c:strCache>
            </c:strRef>
          </c:tx>
          <c:invertIfNegative val="0"/>
          <c:cat>
            <c:strRef>
              <c:f>Sheet1!$A$90:$A$91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Sheet1!$C$90:$C$91</c:f>
              <c:numCache>
                <c:formatCode>General</c:formatCode>
                <c:ptCount val="2"/>
                <c:pt idx="0">
                  <c:v>2.0</c:v>
                </c:pt>
                <c:pt idx="1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Sheet1!$D$89</c:f>
              <c:strCache>
                <c:ptCount val="1"/>
                <c:pt idx="0">
                  <c:v>H*</c:v>
                </c:pt>
              </c:strCache>
            </c:strRef>
          </c:tx>
          <c:invertIfNegative val="0"/>
          <c:cat>
            <c:strRef>
              <c:f>Sheet1!$A$90:$A$91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Sheet1!$D$90:$D$91</c:f>
              <c:numCache>
                <c:formatCode>General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Sheet1!$E$89</c:f>
              <c:strCache>
                <c:ptCount val="1"/>
                <c:pt idx="0">
                  <c:v>L* (final position)</c:v>
                </c:pt>
              </c:strCache>
            </c:strRef>
          </c:tx>
          <c:invertIfNegative val="0"/>
          <c:cat>
            <c:strRef>
              <c:f>Sheet1!$A$90:$A$91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Sheet1!$E$90:$E$91</c:f>
              <c:numCache>
                <c:formatCode>General</c:formatCode>
                <c:ptCount val="2"/>
                <c:pt idx="1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970040"/>
        <c:axId val="2137997880"/>
      </c:barChart>
      <c:catAx>
        <c:axId val="2137970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Function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7997880"/>
        <c:crosses val="autoZero"/>
        <c:auto val="1"/>
        <c:lblAlgn val="ctr"/>
        <c:lblOffset val="100"/>
        <c:noMultiLvlLbl val="0"/>
      </c:catAx>
      <c:valAx>
        <c:axId val="2137997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970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788806560092"/>
          <c:y val="0.228901571116464"/>
          <c:w val="0.28809473207442"/>
          <c:h val="0.62652630601390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Contrastive Focus- In situ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5880604210188"/>
          <c:y val="0.212962598425197"/>
          <c:w val="0.597090310139804"/>
          <c:h val="0.642515675123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L+&lt;H*</c:v>
                </c:pt>
              </c:strCache>
            </c:strRef>
          </c:tx>
          <c:invertIfNegative val="0"/>
          <c:cat>
            <c:strRef>
              <c:f>Sheet1!$A$24:$A$25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Sheet1!$B$24:$B$25</c:f>
              <c:numCache>
                <c:formatCode>General</c:formatCode>
                <c:ptCount val="2"/>
                <c:pt idx="0">
                  <c:v>3.0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Sheet1!$C$23</c:f>
              <c:strCache>
                <c:ptCount val="1"/>
                <c:pt idx="0">
                  <c:v>L+H* !H-</c:v>
                </c:pt>
              </c:strCache>
            </c:strRef>
          </c:tx>
          <c:invertIfNegative val="0"/>
          <c:cat>
            <c:strRef>
              <c:f>Sheet1!$A$24:$A$25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Sheet1!$C$24:$C$25</c:f>
              <c:numCache>
                <c:formatCode>General</c:formatCode>
                <c:ptCount val="2"/>
                <c:pt idx="0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Sheet1!$D$23</c:f>
              <c:strCache>
                <c:ptCount val="1"/>
                <c:pt idx="0">
                  <c:v>L+(&lt;)H* H- H+L* L%</c:v>
                </c:pt>
              </c:strCache>
            </c:strRef>
          </c:tx>
          <c:invertIfNegative val="0"/>
          <c:cat>
            <c:strRef>
              <c:f>Sheet1!$A$24:$A$25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Sheet1!$D$24:$D$25</c:f>
              <c:numCache>
                <c:formatCode>General</c:formatCode>
                <c:ptCount val="2"/>
                <c:pt idx="1">
                  <c:v>3.0</c:v>
                </c:pt>
              </c:numCache>
            </c:numRef>
          </c:val>
        </c:ser>
        <c:ser>
          <c:idx val="3"/>
          <c:order val="3"/>
          <c:tx>
            <c:strRef>
              <c:f>Sheet1!$E$23</c:f>
              <c:strCache>
                <c:ptCount val="1"/>
                <c:pt idx="0">
                  <c:v>H*</c:v>
                </c:pt>
              </c:strCache>
            </c:strRef>
          </c:tx>
          <c:invertIfNegative val="0"/>
          <c:cat>
            <c:strRef>
              <c:f>Sheet1!$A$24:$A$25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Sheet1!$E$24:$E$25</c:f>
              <c:numCache>
                <c:formatCode>General</c:formatCode>
                <c:ptCount val="2"/>
                <c:pt idx="0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Sheet1!$F$23</c:f>
              <c:strCache>
                <c:ptCount val="1"/>
                <c:pt idx="0">
                  <c:v>L+&lt;H* H-</c:v>
                </c:pt>
              </c:strCache>
            </c:strRef>
          </c:tx>
          <c:invertIfNegative val="0"/>
          <c:cat>
            <c:strRef>
              <c:f>Sheet1!$A$24:$A$25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Sheet1!$F$24:$F$25</c:f>
              <c:numCache>
                <c:formatCode>General</c:formatCode>
                <c:ptCount val="2"/>
                <c:pt idx="1">
                  <c:v>1.0</c:v>
                </c:pt>
              </c:numCache>
            </c:numRef>
          </c:val>
        </c:ser>
        <c:ser>
          <c:idx val="5"/>
          <c:order val="5"/>
          <c:tx>
            <c:strRef>
              <c:f>Sheet1!$G$23</c:f>
              <c:strCache>
                <c:ptCount val="1"/>
                <c:pt idx="0">
                  <c:v>L+H* H- L+&lt;H*</c:v>
                </c:pt>
              </c:strCache>
            </c:strRef>
          </c:tx>
          <c:invertIfNegative val="0"/>
          <c:cat>
            <c:strRef>
              <c:f>Sheet1!$A$24:$A$25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Sheet1!$G$24:$G$25</c:f>
              <c:numCache>
                <c:formatCode>General</c:formatCode>
                <c:ptCount val="2"/>
                <c:pt idx="1">
                  <c:v>1.0</c:v>
                </c:pt>
              </c:numCache>
            </c:numRef>
          </c:val>
        </c:ser>
        <c:ser>
          <c:idx val="6"/>
          <c:order val="6"/>
          <c:tx>
            <c:strRef>
              <c:f>Sheet1!$H$23</c:f>
              <c:strCache>
                <c:ptCount val="1"/>
                <c:pt idx="0">
                  <c:v>H+L* L%</c:v>
                </c:pt>
              </c:strCache>
            </c:strRef>
          </c:tx>
          <c:invertIfNegative val="0"/>
          <c:cat>
            <c:strRef>
              <c:f>Sheet1!$A$24:$A$25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Sheet1!$H$24:$H$25</c:f>
              <c:numCache>
                <c:formatCode>General</c:formatCode>
                <c:ptCount val="2"/>
                <c:pt idx="1">
                  <c:v>2.0</c:v>
                </c:pt>
              </c:numCache>
            </c:numRef>
          </c:val>
        </c:ser>
        <c:ser>
          <c:idx val="7"/>
          <c:order val="7"/>
          <c:tx>
            <c:strRef>
              <c:f>Sheet1!$I$23</c:f>
              <c:strCache>
                <c:ptCount val="1"/>
                <c:pt idx="0">
                  <c:v>H+L* !H-</c:v>
                </c:pt>
              </c:strCache>
            </c:strRef>
          </c:tx>
          <c:invertIfNegative val="0"/>
          <c:cat>
            <c:strRef>
              <c:f>Sheet1!$A$24:$A$25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Sheet1!$I$24:$I$25</c:f>
              <c:numCache>
                <c:formatCode>General</c:formatCode>
                <c:ptCount val="2"/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279672"/>
        <c:axId val="2137324024"/>
      </c:barChart>
      <c:catAx>
        <c:axId val="2137279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Function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7324024"/>
        <c:crosses val="autoZero"/>
        <c:auto val="1"/>
        <c:lblAlgn val="ctr"/>
        <c:lblOffset val="100"/>
        <c:noMultiLvlLbl val="0"/>
      </c:catAx>
      <c:valAx>
        <c:axId val="2137324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7279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0763125581"/>
          <c:y val="0.117292578011082"/>
          <c:w val="0.302026255160718"/>
          <c:h val="0.80522965879265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Clefting</a:t>
            </a:r>
          </a:p>
        </c:rich>
      </c:tx>
      <c:layout>
        <c:manualLayout>
          <c:xMode val="edge"/>
          <c:yMode val="edge"/>
          <c:x val="0.564079941924397"/>
          <c:y val="0.018518518518518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808393329849"/>
          <c:y val="0.211111111111111"/>
          <c:w val="0.683165705130383"/>
          <c:h val="0.657654564012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L+&lt;H* H-</c:v>
                </c:pt>
              </c:strCache>
            </c:strRef>
          </c:tx>
          <c:invertIfNegative val="0"/>
          <c:cat>
            <c:strRef>
              <c:f>Sheet1!$A$49:$A$50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Sheet1!$B$49:$B$50</c:f>
              <c:numCache>
                <c:formatCode>General</c:formatCode>
                <c:ptCount val="2"/>
                <c:pt idx="0">
                  <c:v>10.0</c:v>
                </c:pt>
                <c:pt idx="1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Sheet1!$C$48</c:f>
              <c:strCache>
                <c:ptCount val="1"/>
                <c:pt idx="0">
                  <c:v>L+H* !H- </c:v>
                </c:pt>
              </c:strCache>
            </c:strRef>
          </c:tx>
          <c:invertIfNegative val="0"/>
          <c:cat>
            <c:strRef>
              <c:f>Sheet1!$A$49:$A$50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Sheet1!$C$49:$C$50</c:f>
              <c:numCache>
                <c:formatCode>General</c:formatCode>
                <c:ptCount val="2"/>
                <c:pt idx="0">
                  <c:v>1.0</c:v>
                </c:pt>
                <c:pt idx="1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Sheet1!$D$48</c:f>
              <c:strCache>
                <c:ptCount val="1"/>
                <c:pt idx="0">
                  <c:v>L+H* H- </c:v>
                </c:pt>
              </c:strCache>
            </c:strRef>
          </c:tx>
          <c:invertIfNegative val="0"/>
          <c:cat>
            <c:strRef>
              <c:f>Sheet1!$A$49:$A$50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Sheet1!$D$49:$D$50</c:f>
              <c:numCache>
                <c:formatCode>General</c:formatCode>
                <c:ptCount val="2"/>
                <c:pt idx="0">
                  <c:v>1.0</c:v>
                </c:pt>
                <c:pt idx="1">
                  <c:v>2.0</c:v>
                </c:pt>
              </c:numCache>
            </c:numRef>
          </c:val>
        </c:ser>
        <c:ser>
          <c:idx val="3"/>
          <c:order val="3"/>
          <c:tx>
            <c:strRef>
              <c:f>Sheet1!$E$48</c:f>
              <c:strCache>
                <c:ptCount val="1"/>
                <c:pt idx="0">
                  <c:v>L+H* LH-</c:v>
                </c:pt>
              </c:strCache>
            </c:strRef>
          </c:tx>
          <c:invertIfNegative val="0"/>
          <c:cat>
            <c:strRef>
              <c:f>Sheet1!$A$49:$A$50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Sheet1!$E$49:$E$50</c:f>
              <c:numCache>
                <c:formatCode>General</c:formatCode>
                <c:ptCount val="2"/>
                <c:pt idx="0">
                  <c:v>2.0</c:v>
                </c:pt>
                <c:pt idx="1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Sheet1!$F$48</c:f>
              <c:strCache>
                <c:ptCount val="1"/>
                <c:pt idx="0">
                  <c:v>H+L* !H-</c:v>
                </c:pt>
              </c:strCache>
            </c:strRef>
          </c:tx>
          <c:invertIfNegative val="0"/>
          <c:cat>
            <c:strRef>
              <c:f>Sheet1!$A$49:$A$50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Sheet1!$F$49:$F$50</c:f>
              <c:numCache>
                <c:formatCode>General</c:formatCode>
                <c:ptCount val="2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221720"/>
        <c:axId val="-2124215896"/>
      </c:barChart>
      <c:catAx>
        <c:axId val="-2124221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Function</a:t>
                </a:r>
                <a:endParaRPr lang="en-US" sz="14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4215896"/>
        <c:crosses val="autoZero"/>
        <c:auto val="1"/>
        <c:lblAlgn val="ctr"/>
        <c:lblOffset val="100"/>
        <c:noMultiLvlLbl val="0"/>
      </c:catAx>
      <c:valAx>
        <c:axId val="-2124215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4221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217909592136"/>
          <c:y val="0.227280912802566"/>
          <c:w val="0.238651469422853"/>
          <c:h val="0.58062299504228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Contrastive Focus - Clefting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3814345722"/>
          <c:y val="0.190090359779648"/>
          <c:w val="0.664785580808484"/>
          <c:h val="0.649379650990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L+&lt;H* H-</c:v>
                </c:pt>
              </c:strCache>
            </c:strRef>
          </c:tx>
          <c:invertIfNegative val="0"/>
          <c:cat>
            <c:strRef>
              <c:f>Sheet1!$A$29:$A$30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Sheet1!$B$29:$B$30</c:f>
              <c:numCache>
                <c:formatCode>General</c:formatCode>
                <c:ptCount val="2"/>
                <c:pt idx="0">
                  <c:v>5.0</c:v>
                </c:pt>
                <c:pt idx="1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L+H* !H-</c:v>
                </c:pt>
              </c:strCache>
            </c:strRef>
          </c:tx>
          <c:invertIfNegative val="0"/>
          <c:cat>
            <c:strRef>
              <c:f>Sheet1!$A$29:$A$30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Sheet1!$C$29:$C$30</c:f>
              <c:numCache>
                <c:formatCode>General</c:formatCode>
                <c:ptCount val="2"/>
                <c:pt idx="0">
                  <c:v>2.0</c:v>
                </c:pt>
                <c:pt idx="1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Sheet1!$D$28</c:f>
              <c:strCache>
                <c:ptCount val="1"/>
                <c:pt idx="0">
                  <c:v>L+H* H-</c:v>
                </c:pt>
              </c:strCache>
            </c:strRef>
          </c:tx>
          <c:invertIfNegative val="0"/>
          <c:cat>
            <c:strRef>
              <c:f>Sheet1!$A$29:$A$30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Sheet1!$D$29:$D$30</c:f>
              <c:numCache>
                <c:formatCode>General</c:formatCode>
                <c:ptCount val="2"/>
                <c:pt idx="0">
                  <c:v>2.0</c:v>
                </c:pt>
                <c:pt idx="1">
                  <c:v>2.0</c:v>
                </c:pt>
              </c:numCache>
            </c:numRef>
          </c:val>
        </c:ser>
        <c:ser>
          <c:idx val="3"/>
          <c:order val="3"/>
          <c:tx>
            <c:strRef>
              <c:f>Sheet1!$E$28</c:f>
              <c:strCache>
                <c:ptCount val="1"/>
                <c:pt idx="0">
                  <c:v>H+L* !H-</c:v>
                </c:pt>
              </c:strCache>
            </c:strRef>
          </c:tx>
          <c:invertIfNegative val="0"/>
          <c:cat>
            <c:strRef>
              <c:f>Sheet1!$A$29:$A$30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Sheet1!$E$29:$E$30</c:f>
              <c:numCache>
                <c:formatCode>General</c:formatCode>
                <c:ptCount val="2"/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873368"/>
        <c:axId val="2137199048"/>
      </c:barChart>
      <c:catAx>
        <c:axId val="2137873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Function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7199048"/>
        <c:crosses val="autoZero"/>
        <c:auto val="1"/>
        <c:lblAlgn val="ctr"/>
        <c:lblOffset val="100"/>
        <c:noMultiLvlLbl val="0"/>
      </c:catAx>
      <c:valAx>
        <c:axId val="2137199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7873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P-movement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492499321206"/>
          <c:y val="0.211111111111111"/>
          <c:w val="0.618703251854467"/>
          <c:h val="0.67617308253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L+(&lt;)H* H- H+L* L%</c:v>
                </c:pt>
              </c:strCache>
            </c:strRef>
          </c:tx>
          <c:invertIfNegative val="0"/>
          <c:cat>
            <c:strRef>
              <c:f>Sheet1!$A$36:$A$37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Sheet1!$B$36:$B$37</c:f>
              <c:numCache>
                <c:formatCode>General</c:formatCode>
                <c:ptCount val="2"/>
                <c:pt idx="0">
                  <c:v>12.0</c:v>
                </c:pt>
                <c:pt idx="1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L+(&lt;)H* H- L+H* L%</c:v>
                </c:pt>
              </c:strCache>
            </c:strRef>
          </c:tx>
          <c:invertIfNegative val="0"/>
          <c:cat>
            <c:strRef>
              <c:f>Sheet1!$A$36:$A$37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Sheet1!$C$36:$C$37</c:f>
              <c:numCache>
                <c:formatCode>General</c:formatCode>
                <c:ptCount val="2"/>
                <c:pt idx="0">
                  <c:v>3.0</c:v>
                </c:pt>
                <c:pt idx="1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Sheet1!$D$35</c:f>
              <c:strCache>
                <c:ptCount val="1"/>
                <c:pt idx="0">
                  <c:v>L+H* !H- L* L%</c:v>
                </c:pt>
              </c:strCache>
            </c:strRef>
          </c:tx>
          <c:invertIfNegative val="0"/>
          <c:cat>
            <c:strRef>
              <c:f>Sheet1!$A$36:$A$37</c:f>
              <c:strCache>
                <c:ptCount val="2"/>
                <c:pt idx="0">
                  <c:v>subject</c:v>
                </c:pt>
                <c:pt idx="1">
                  <c:v>object</c:v>
                </c:pt>
              </c:strCache>
            </c:strRef>
          </c:cat>
          <c:val>
            <c:numRef>
              <c:f>Sheet1!$D$36:$D$37</c:f>
              <c:numCache>
                <c:formatCode>General</c:formatCode>
                <c:ptCount val="2"/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791128"/>
        <c:axId val="-2131807000"/>
      </c:barChart>
      <c:catAx>
        <c:axId val="-2131791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Function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1807000"/>
        <c:crosses val="autoZero"/>
        <c:auto val="1"/>
        <c:lblAlgn val="ctr"/>
        <c:lblOffset val="100"/>
        <c:noMultiLvlLbl val="0"/>
      </c:catAx>
      <c:valAx>
        <c:axId val="-2131807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1791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898350529459"/>
          <c:y val="0.352664771070283"/>
          <c:w val="0.282860270160196"/>
          <c:h val="0.3622626859142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62891"/>
            <a:ext cx="8915400" cy="14722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INFORMATIONAL FOCUS IN ASTURIAN SPANISH: PROSODY AND SYNTAX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Covadonga Sánchez Alvarado</a:t>
            </a:r>
          </a:p>
          <a:p>
            <a:pPr>
              <a:lnSpc>
                <a:spcPct val="6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University of Massachusetts, Amherst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Symposium on Intonation &amp;  Tone in the Spanish-Speaking World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0000"/>
                </a:solidFill>
              </a:rPr>
              <a:t>University of Massachusetts, Amherst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0000"/>
                </a:solidFill>
              </a:rPr>
              <a:t>October 10-11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7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704" y="2038256"/>
            <a:ext cx="7789196" cy="45826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Against </a:t>
            </a:r>
            <a:r>
              <a:rPr lang="en-US" dirty="0" err="1" smtClean="0">
                <a:solidFill>
                  <a:srgbClr val="000000"/>
                </a:solidFill>
              </a:rPr>
              <a:t>Zubizarreta’s</a:t>
            </a:r>
            <a:r>
              <a:rPr lang="en-US" dirty="0" smtClean="0">
                <a:solidFill>
                  <a:srgbClr val="000000"/>
                </a:solidFill>
              </a:rPr>
              <a:t> proposal: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Muntendam</a:t>
            </a:r>
            <a:r>
              <a:rPr lang="en-US" dirty="0">
                <a:solidFill>
                  <a:srgbClr val="000000"/>
                </a:solidFill>
              </a:rPr>
              <a:t> (2009</a:t>
            </a:r>
            <a:r>
              <a:rPr lang="en-US" dirty="0" smtClean="0">
                <a:solidFill>
                  <a:srgbClr val="000000"/>
                </a:solidFill>
              </a:rPr>
              <a:t>):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Study of transfer from Quechua into the Spanish of bilingual speakers of the semantics and pragmatics of focus.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SVO order with neutral focus on the subject was produced by the control group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Hoot (2012):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Study of the acceptance of different structures based on the information structure by heritage speakers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Both monolingual (Mexican Spanish) and heritage speakers accept </a:t>
            </a:r>
            <a:r>
              <a:rPr lang="en-US" u="sng" dirty="0" smtClean="0">
                <a:solidFill>
                  <a:srgbClr val="000000"/>
                </a:solidFill>
              </a:rPr>
              <a:t>stress shift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Evidence in favor: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Feldhausen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Vanrell</a:t>
            </a:r>
            <a:r>
              <a:rPr lang="en-US" dirty="0" smtClean="0">
                <a:solidFill>
                  <a:srgbClr val="000000"/>
                </a:solidFill>
              </a:rPr>
              <a:t> (2014):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4 speakers from Madrid used mainly </a:t>
            </a:r>
            <a:r>
              <a:rPr lang="en-US" u="sng" dirty="0" smtClean="0">
                <a:solidFill>
                  <a:srgbClr val="000000"/>
                </a:solidFill>
              </a:rPr>
              <a:t>p-movement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u="sng" dirty="0" err="1" smtClean="0">
                <a:solidFill>
                  <a:srgbClr val="000000"/>
                </a:solidFill>
              </a:rPr>
              <a:t>clefting</a:t>
            </a:r>
            <a:r>
              <a:rPr lang="en-US" dirty="0" smtClean="0">
                <a:solidFill>
                  <a:srgbClr val="000000"/>
                </a:solidFill>
              </a:rPr>
              <a:t> for the expression of informational focus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9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5"/>
            <a:ext cx="8913813" cy="11790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 FROM THE PREVIOUS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467" y="2302932"/>
            <a:ext cx="7827433" cy="455506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Most dialects (with the exception of </a:t>
            </a:r>
            <a:r>
              <a:rPr lang="en-US" dirty="0" err="1" smtClean="0">
                <a:solidFill>
                  <a:srgbClr val="000000"/>
                </a:solidFill>
              </a:rPr>
              <a:t>porteño</a:t>
            </a:r>
            <a:r>
              <a:rPr lang="en-US" dirty="0" smtClean="0">
                <a:solidFill>
                  <a:srgbClr val="000000"/>
                </a:solidFill>
              </a:rPr>
              <a:t> Spanish) use </a:t>
            </a:r>
            <a:r>
              <a:rPr lang="en-US" b="1" dirty="0" smtClean="0">
                <a:solidFill>
                  <a:srgbClr val="000000"/>
                </a:solidFill>
              </a:rPr>
              <a:t>rising</a:t>
            </a:r>
            <a:r>
              <a:rPr lang="en-US" dirty="0" smtClean="0">
                <a:solidFill>
                  <a:srgbClr val="000000"/>
                </a:solidFill>
              </a:rPr>
              <a:t> pitch accents in the focused word in pre-nuclear position and </a:t>
            </a:r>
            <a:r>
              <a:rPr lang="en-US" b="1" dirty="0" smtClean="0">
                <a:solidFill>
                  <a:srgbClr val="000000"/>
                </a:solidFill>
              </a:rPr>
              <a:t>falling</a:t>
            </a:r>
            <a:r>
              <a:rPr lang="en-US" dirty="0" smtClean="0">
                <a:solidFill>
                  <a:srgbClr val="000000"/>
                </a:solidFill>
              </a:rPr>
              <a:t> pitch accents in nuclear position </a:t>
            </a:r>
            <a:r>
              <a:rPr lang="en-US" dirty="0">
                <a:solidFill>
                  <a:srgbClr val="000000"/>
                </a:solidFill>
              </a:rPr>
              <a:t>(Gabriel, 2006; </a:t>
            </a:r>
            <a:r>
              <a:rPr lang="en-US" dirty="0" err="1">
                <a:solidFill>
                  <a:srgbClr val="000000"/>
                </a:solidFill>
              </a:rPr>
              <a:t>Vanrell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Fernández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Soriano, 2013).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There is </a:t>
            </a:r>
            <a:r>
              <a:rPr lang="en-US" b="1" dirty="0" smtClean="0">
                <a:solidFill>
                  <a:srgbClr val="000000"/>
                </a:solidFill>
              </a:rPr>
              <a:t>variation</a:t>
            </a:r>
            <a:r>
              <a:rPr lang="en-US" dirty="0" smtClean="0">
                <a:solidFill>
                  <a:srgbClr val="000000"/>
                </a:solidFill>
              </a:rPr>
              <a:t> on the type of syntactic structures used to encode informational focus </a:t>
            </a:r>
            <a:r>
              <a:rPr lang="en-US" u="sng" dirty="0" smtClean="0">
                <a:solidFill>
                  <a:srgbClr val="000000"/>
                </a:solidFill>
              </a:rPr>
              <a:t>across dialects and even individuals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Vanrell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Fernández</a:t>
            </a:r>
            <a:r>
              <a:rPr lang="en-US" dirty="0" smtClean="0">
                <a:solidFill>
                  <a:srgbClr val="000000"/>
                </a:solidFill>
              </a:rPr>
              <a:t>-Soriano (2013) vs. </a:t>
            </a:r>
            <a:r>
              <a:rPr lang="en-US" dirty="0" err="1" smtClean="0">
                <a:solidFill>
                  <a:srgbClr val="000000"/>
                </a:solidFill>
              </a:rPr>
              <a:t>Fedlhausen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Vanrell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(2014)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Other strategies: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Deaccentuation</a:t>
            </a:r>
            <a:r>
              <a:rPr lang="en-US" dirty="0" smtClean="0">
                <a:solidFill>
                  <a:srgbClr val="000000"/>
                </a:solidFill>
              </a:rPr>
              <a:t> of </a:t>
            </a:r>
            <a:r>
              <a:rPr lang="en-US" dirty="0" err="1" smtClean="0">
                <a:solidFill>
                  <a:srgbClr val="000000"/>
                </a:solidFill>
              </a:rPr>
              <a:t>defocalized</a:t>
            </a:r>
            <a:r>
              <a:rPr lang="en-US" dirty="0" smtClean="0">
                <a:solidFill>
                  <a:srgbClr val="000000"/>
                </a:solidFill>
              </a:rPr>
              <a:t> elements (Dominguez, 2004; Gabriel 2010 inter alia)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H- at the end of the constituent conveying old information (</a:t>
            </a:r>
            <a:r>
              <a:rPr lang="en-US" dirty="0" err="1" smtClean="0">
                <a:solidFill>
                  <a:srgbClr val="000000"/>
                </a:solidFill>
              </a:rPr>
              <a:t>Hualde</a:t>
            </a:r>
            <a:r>
              <a:rPr lang="en-US" dirty="0" smtClean="0">
                <a:solidFill>
                  <a:srgbClr val="000000"/>
                </a:solidFill>
              </a:rPr>
              <a:t>, 2002, 2005)</a:t>
            </a:r>
          </a:p>
        </p:txBody>
      </p:sp>
    </p:spTree>
    <p:extLst>
      <p:ext uri="{BB962C8B-B14F-4D97-AF65-F5344CB8AC3E}">
        <p14:creationId xmlns:p14="http://schemas.microsoft.com/office/powerpoint/2010/main" val="7441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5867" y="2038256"/>
            <a:ext cx="7929033" cy="45826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is the interaction between prosody and syntax  in the expression of informational focus in </a:t>
            </a:r>
            <a:r>
              <a:rPr lang="en-US" dirty="0" err="1" smtClean="0">
                <a:solidFill>
                  <a:srgbClr val="000000"/>
                </a:solidFill>
              </a:rPr>
              <a:t>Asturian</a:t>
            </a:r>
            <a:r>
              <a:rPr lang="en-US" dirty="0" smtClean="0">
                <a:solidFill>
                  <a:srgbClr val="000000"/>
                </a:solidFill>
              </a:rPr>
              <a:t> Spanish? Does it follow the same trend reported for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astilian Spanish?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we find </a:t>
            </a:r>
            <a:r>
              <a:rPr lang="en-US" dirty="0" err="1" smtClean="0">
                <a:solidFill>
                  <a:srgbClr val="000000"/>
                </a:solidFill>
              </a:rPr>
              <a:t>intonational</a:t>
            </a:r>
            <a:r>
              <a:rPr lang="en-US" dirty="0" smtClean="0">
                <a:solidFill>
                  <a:srgbClr val="000000"/>
                </a:solidFill>
              </a:rPr>
              <a:t> marking of focused constituents? and if so, which </a:t>
            </a:r>
            <a:r>
              <a:rPr lang="en-US" dirty="0" err="1" smtClean="0">
                <a:solidFill>
                  <a:srgbClr val="000000"/>
                </a:solidFill>
              </a:rPr>
              <a:t>intonational</a:t>
            </a:r>
            <a:r>
              <a:rPr lang="en-US" dirty="0" smtClean="0">
                <a:solidFill>
                  <a:srgbClr val="000000"/>
                </a:solidFill>
              </a:rPr>
              <a:t> strategies are used?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we find </a:t>
            </a:r>
            <a:r>
              <a:rPr lang="en-US" dirty="0" err="1" smtClean="0">
                <a:solidFill>
                  <a:srgbClr val="000000"/>
                </a:solidFill>
              </a:rPr>
              <a:t>intonational</a:t>
            </a:r>
            <a:r>
              <a:rPr lang="en-US" dirty="0" smtClean="0">
                <a:solidFill>
                  <a:srgbClr val="000000"/>
                </a:solidFill>
              </a:rPr>
              <a:t> differences based on syntactic structure?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Analysis of the three most common syntactic structures found in Castilian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Spanish: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P-movement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Focus in situ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Clefting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2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ASTURIAN SPANISH?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455333"/>
            <a:ext cx="8064500" cy="41317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Expression of informational focus not studied in this dialect.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In contact with another Romance language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Asturian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(approx. 100.000 speakers)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Influence of </a:t>
            </a:r>
            <a:r>
              <a:rPr lang="en-US" sz="2400" dirty="0" err="1" smtClean="0">
                <a:solidFill>
                  <a:srgbClr val="000000"/>
                </a:solidFill>
              </a:rPr>
              <a:t>Asturian</a:t>
            </a:r>
            <a:r>
              <a:rPr lang="en-US" sz="2400" dirty="0" smtClean="0">
                <a:solidFill>
                  <a:srgbClr val="000000"/>
                </a:solidFill>
              </a:rPr>
              <a:t> in </a:t>
            </a:r>
            <a:r>
              <a:rPr lang="en-US" sz="2400" dirty="0" err="1" smtClean="0">
                <a:solidFill>
                  <a:srgbClr val="000000"/>
                </a:solidFill>
              </a:rPr>
              <a:t>Asturian</a:t>
            </a:r>
            <a:r>
              <a:rPr lang="en-US" sz="2400" dirty="0" smtClean="0">
                <a:solidFill>
                  <a:srgbClr val="000000"/>
                </a:solidFill>
              </a:rPr>
              <a:t> Spanish (González </a:t>
            </a:r>
            <a:r>
              <a:rPr lang="en-US" sz="2400" dirty="0" err="1" smtClean="0">
                <a:solidFill>
                  <a:srgbClr val="000000"/>
                </a:solidFill>
              </a:rPr>
              <a:t>Quevedo</a:t>
            </a:r>
            <a:r>
              <a:rPr lang="en-US" sz="2400" dirty="0" smtClean="0">
                <a:solidFill>
                  <a:srgbClr val="000000"/>
                </a:solidFill>
              </a:rPr>
              <a:t>, 2001):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Prosody: use of falling contours in information seeking yes-no questions in Cantabrian Spanish (</a:t>
            </a:r>
            <a:r>
              <a:rPr lang="en-US" sz="2000" dirty="0" err="1" smtClean="0">
                <a:solidFill>
                  <a:srgbClr val="000000"/>
                </a:solidFill>
              </a:rPr>
              <a:t>López-Bobo</a:t>
            </a:r>
            <a:r>
              <a:rPr lang="en-US" sz="2000" dirty="0" smtClean="0">
                <a:solidFill>
                  <a:srgbClr val="000000"/>
                </a:solidFill>
              </a:rPr>
              <a:t> and Cuevas-Alonso, 2010)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1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055189"/>
            <a:ext cx="7929033" cy="46334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Considering that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here are no studies regarding the realization of informational focus in </a:t>
            </a:r>
            <a:r>
              <a:rPr lang="en-US" dirty="0" err="1" smtClean="0">
                <a:solidFill>
                  <a:srgbClr val="000000"/>
                </a:solidFill>
              </a:rPr>
              <a:t>Asturian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Except for </a:t>
            </a:r>
            <a:r>
              <a:rPr lang="en-US" dirty="0" err="1">
                <a:solidFill>
                  <a:srgbClr val="000000"/>
                </a:solidFill>
              </a:rPr>
              <a:t>p</a:t>
            </a:r>
            <a:r>
              <a:rPr lang="en-US" dirty="0" err="1" smtClean="0">
                <a:solidFill>
                  <a:srgbClr val="000000"/>
                </a:solidFill>
              </a:rPr>
              <a:t>orteño</a:t>
            </a:r>
            <a:r>
              <a:rPr lang="en-US" dirty="0" smtClean="0">
                <a:solidFill>
                  <a:srgbClr val="000000"/>
                </a:solidFill>
              </a:rPr>
              <a:t> Spanish, dialects of Spanish seem to conform to a general trend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Gabriel, 2006, 2010)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Hypotheses: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Rising pitch accents will be found in pre-nuclear position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When focus is marked in situ: L+H*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When the focus is in a cleft sentence: L+H* H-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Falling pitch accents will be found in nuclear position: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When P-movement has taken place: H+L*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of other strategies: H- (</a:t>
            </a:r>
            <a:r>
              <a:rPr lang="en-US" dirty="0" err="1" smtClean="0">
                <a:solidFill>
                  <a:srgbClr val="000000"/>
                </a:solidFill>
              </a:rPr>
              <a:t>Hualde</a:t>
            </a:r>
            <a:r>
              <a:rPr lang="en-US" dirty="0" smtClean="0">
                <a:solidFill>
                  <a:srgbClr val="000000"/>
                </a:solidFill>
              </a:rPr>
              <a:t>, 2002, 2005)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599" y="6282264"/>
            <a:ext cx="570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</a:t>
            </a:r>
            <a:r>
              <a:rPr lang="en-US" dirty="0" err="1" smtClean="0"/>
              <a:t>Vanrell</a:t>
            </a:r>
            <a:r>
              <a:rPr lang="en-US" dirty="0" smtClean="0"/>
              <a:t> and </a:t>
            </a:r>
            <a:r>
              <a:rPr lang="en-US" dirty="0" err="1" smtClean="0"/>
              <a:t>Fernández</a:t>
            </a:r>
            <a:r>
              <a:rPr lang="en-US" dirty="0" smtClean="0"/>
              <a:t>-Soriano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7" y="2269068"/>
            <a:ext cx="7929033" cy="436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Sentence completion task preceded by a short text setting the context: elicitation of more natural full sentences?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Items: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Sentences </a:t>
            </a:r>
            <a:r>
              <a:rPr lang="en-US" sz="1900" dirty="0">
                <a:solidFill>
                  <a:srgbClr val="000000"/>
                </a:solidFill>
              </a:rPr>
              <a:t>also contained an indirect object or an </a:t>
            </a:r>
            <a:r>
              <a:rPr lang="en-US" sz="1900" dirty="0" smtClean="0">
                <a:solidFill>
                  <a:srgbClr val="000000"/>
                </a:solidFill>
              </a:rPr>
              <a:t>adjunct to avoid having the focused object in final position when a neutral word order was elicited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Focused words were always </a:t>
            </a:r>
            <a:r>
              <a:rPr lang="en-US" sz="1900" dirty="0" err="1" smtClean="0">
                <a:solidFill>
                  <a:srgbClr val="000000"/>
                </a:solidFill>
              </a:rPr>
              <a:t>paroxytones</a:t>
            </a:r>
            <a:endParaRPr lang="en-US" sz="19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27828"/>
              </p:ext>
            </p:extLst>
          </p:nvPr>
        </p:nvGraphicFramePr>
        <p:xfrm>
          <a:off x="474133" y="3505211"/>
          <a:ext cx="4131733" cy="1752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65867"/>
                <a:gridCol w="1016000"/>
                <a:gridCol w="10498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INFORMATIONAL 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P-movement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 in situ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Clefting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09388"/>
              </p:ext>
            </p:extLst>
          </p:nvPr>
        </p:nvGraphicFramePr>
        <p:xfrm>
          <a:off x="4605866" y="3505213"/>
          <a:ext cx="4131733" cy="1752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65867"/>
                <a:gridCol w="1016000"/>
                <a:gridCol w="1049866"/>
              </a:tblGrid>
              <a:tr h="487682">
                <a:tc>
                  <a:txBody>
                    <a:bodyPr/>
                    <a:lstStyle/>
                    <a:p>
                      <a:r>
                        <a:rPr lang="en-US" dirty="0" smtClean="0"/>
                        <a:t>CONTRASTIVE</a:t>
                      </a:r>
                    </a:p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 in situ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Clefting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BROAD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FOCUS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86095" y="3094709"/>
            <a:ext cx="3416145" cy="410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29 per 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398"/>
            <a:ext cx="8913813" cy="9144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282520"/>
            <a:ext cx="8335433" cy="459961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P-MOVEMENT</a:t>
            </a: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Tu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jefe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comenta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alguien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pasó</a:t>
            </a:r>
            <a:r>
              <a:rPr lang="en-US" sz="2200" dirty="0">
                <a:solidFill>
                  <a:srgbClr val="000000"/>
                </a:solidFill>
              </a:rPr>
              <a:t> la </a:t>
            </a:r>
            <a:r>
              <a:rPr lang="en-US" sz="2200" dirty="0" err="1">
                <a:solidFill>
                  <a:srgbClr val="000000"/>
                </a:solidFill>
              </a:rPr>
              <a:t>noche</a:t>
            </a:r>
            <a:r>
              <a:rPr lang="en-US" sz="2200" dirty="0">
                <a:solidFill>
                  <a:srgbClr val="000000"/>
                </a:solidFill>
              </a:rPr>
              <a:t> en la </a:t>
            </a:r>
            <a:r>
              <a:rPr lang="en-US" sz="2200" dirty="0" err="1">
                <a:solidFill>
                  <a:srgbClr val="000000"/>
                </a:solidFill>
              </a:rPr>
              <a:t>oficina</a:t>
            </a:r>
            <a:r>
              <a:rPr lang="en-US" sz="2200" dirty="0">
                <a:solidFill>
                  <a:srgbClr val="000000"/>
                </a:solidFill>
              </a:rPr>
              <a:t>. No </a:t>
            </a:r>
            <a:r>
              <a:rPr lang="en-US" sz="2200" dirty="0" err="1">
                <a:solidFill>
                  <a:srgbClr val="000000"/>
                </a:solidFill>
              </a:rPr>
              <a:t>puedes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ayudarle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porque</a:t>
            </a:r>
            <a:r>
              <a:rPr lang="en-US" sz="2200" dirty="0">
                <a:solidFill>
                  <a:srgbClr val="000000"/>
                </a:solidFill>
              </a:rPr>
              <a:t> no </a:t>
            </a:r>
            <a:r>
              <a:rPr lang="en-US" sz="2200" dirty="0" err="1">
                <a:solidFill>
                  <a:srgbClr val="000000"/>
                </a:solidFill>
              </a:rPr>
              <a:t>sabes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quién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pero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después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tu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compañero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comenta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fue</a:t>
            </a:r>
            <a:r>
              <a:rPr lang="en-US" sz="2200" dirty="0">
                <a:solidFill>
                  <a:srgbClr val="000000"/>
                </a:solidFill>
              </a:rPr>
              <a:t> Andrea </a:t>
            </a:r>
            <a:r>
              <a:rPr lang="en-US" sz="2200" dirty="0" err="1">
                <a:solidFill>
                  <a:srgbClr val="000000"/>
                </a:solidFill>
              </a:rPr>
              <a:t>así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vuelves</a:t>
            </a:r>
            <a:r>
              <a:rPr lang="en-US" sz="2200" dirty="0">
                <a:solidFill>
                  <a:srgbClr val="000000"/>
                </a:solidFill>
              </a:rPr>
              <a:t> a la </a:t>
            </a:r>
            <a:r>
              <a:rPr lang="en-US" sz="2200" dirty="0" err="1">
                <a:solidFill>
                  <a:srgbClr val="000000"/>
                </a:solidFill>
              </a:rPr>
              <a:t>oficina</a:t>
            </a:r>
            <a:r>
              <a:rPr lang="en-US" sz="2200" dirty="0">
                <a:solidFill>
                  <a:srgbClr val="000000"/>
                </a:solidFill>
              </a:rPr>
              <a:t> del </a:t>
            </a:r>
            <a:r>
              <a:rPr lang="en-US" sz="2200" dirty="0" err="1">
                <a:solidFill>
                  <a:srgbClr val="000000"/>
                </a:solidFill>
              </a:rPr>
              <a:t>jefe</a:t>
            </a:r>
            <a:r>
              <a:rPr lang="en-US" sz="2200" dirty="0">
                <a:solidFill>
                  <a:srgbClr val="000000"/>
                </a:solidFill>
              </a:rPr>
              <a:t> y le dices</a:t>
            </a:r>
            <a:r>
              <a:rPr lang="en-US" sz="22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Pasó</a:t>
            </a:r>
            <a:r>
              <a:rPr lang="en-US" sz="2200" dirty="0">
                <a:solidFill>
                  <a:srgbClr val="000000"/>
                </a:solidFill>
              </a:rPr>
              <a:t> la </a:t>
            </a:r>
            <a:r>
              <a:rPr lang="en-US" sz="2200" dirty="0" err="1">
                <a:solidFill>
                  <a:srgbClr val="000000"/>
                </a:solidFill>
              </a:rPr>
              <a:t>noche</a:t>
            </a:r>
            <a:r>
              <a:rPr lang="en-US" sz="2200" dirty="0">
                <a:solidFill>
                  <a:srgbClr val="000000"/>
                </a:solidFill>
              </a:rPr>
              <a:t> en la </a:t>
            </a:r>
            <a:r>
              <a:rPr lang="en-US" sz="2200" dirty="0" err="1">
                <a:solidFill>
                  <a:srgbClr val="000000"/>
                </a:solidFill>
              </a:rPr>
              <a:t>oficina</a:t>
            </a:r>
            <a:r>
              <a:rPr lang="en-US" sz="2200" dirty="0" smtClean="0">
                <a:solidFill>
                  <a:srgbClr val="000000"/>
                </a:solidFill>
              </a:rPr>
              <a:t>…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FOCUS IN SITU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Tu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tío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comenta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alguien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escuchó</a:t>
            </a:r>
            <a:r>
              <a:rPr lang="en-US" sz="2200" dirty="0">
                <a:solidFill>
                  <a:srgbClr val="000000"/>
                </a:solidFill>
              </a:rPr>
              <a:t> la </a:t>
            </a:r>
            <a:r>
              <a:rPr lang="en-US" sz="2200" dirty="0" err="1">
                <a:solidFill>
                  <a:srgbClr val="000000"/>
                </a:solidFill>
              </a:rPr>
              <a:t>noticia</a:t>
            </a:r>
            <a:r>
              <a:rPr lang="en-US" sz="2200" dirty="0">
                <a:solidFill>
                  <a:srgbClr val="000000"/>
                </a:solidFill>
              </a:rPr>
              <a:t> en la radio. No </a:t>
            </a:r>
            <a:r>
              <a:rPr lang="en-US" sz="2200" dirty="0" err="1">
                <a:solidFill>
                  <a:srgbClr val="000000"/>
                </a:solidFill>
              </a:rPr>
              <a:t>sabéis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quién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pero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unas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horas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más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tarde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alguien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cuenta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Andoni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así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cuando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ves</a:t>
            </a:r>
            <a:r>
              <a:rPr lang="en-US" sz="2200" dirty="0">
                <a:solidFill>
                  <a:srgbClr val="000000"/>
                </a:solidFill>
              </a:rPr>
              <a:t> a </a:t>
            </a:r>
            <a:r>
              <a:rPr lang="en-US" sz="2200" dirty="0" err="1">
                <a:solidFill>
                  <a:srgbClr val="000000"/>
                </a:solidFill>
              </a:rPr>
              <a:t>tu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tío</a:t>
            </a:r>
            <a:r>
              <a:rPr lang="en-US" sz="2200" dirty="0">
                <a:solidFill>
                  <a:srgbClr val="000000"/>
                </a:solidFill>
              </a:rPr>
              <a:t>, le dices</a:t>
            </a:r>
            <a:r>
              <a:rPr lang="en-US" sz="22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Andoni</a:t>
            </a:r>
            <a:r>
              <a:rPr lang="en-US" sz="2200" dirty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184400"/>
            <a:ext cx="8013700" cy="408192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 speakers born and raised in Asturias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Ages ranging 19-40 (M= 34.5)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Native speakers of Spanish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4/5 state that they mix </a:t>
            </a:r>
            <a:r>
              <a:rPr lang="en-US" dirty="0" err="1" smtClean="0">
                <a:solidFill>
                  <a:srgbClr val="000000"/>
                </a:solidFill>
              </a:rPr>
              <a:t>Asturian</a:t>
            </a:r>
            <a:r>
              <a:rPr lang="en-US" dirty="0" smtClean="0">
                <a:solidFill>
                  <a:srgbClr val="000000"/>
                </a:solidFill>
              </a:rPr>
              <a:t> and Spanish when they talk to friends and/or family (exception: speaker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7" y="3879738"/>
            <a:ext cx="4449233" cy="2978262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558800" y="4284133"/>
            <a:ext cx="2302933" cy="762000"/>
          </a:xfrm>
          <a:prstGeom prst="borderCallout2">
            <a:avLst>
              <a:gd name="adj1" fmla="val 9862"/>
              <a:gd name="adj2" fmla="val 104875"/>
              <a:gd name="adj3" fmla="val 105417"/>
              <a:gd name="adj4" fmla="val 104712"/>
              <a:gd name="adj5" fmla="val 102517"/>
              <a:gd name="adj6" fmla="val 2494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 from the capital, Oviedo</a:t>
            </a:r>
            <a:endParaRPr lang="en-US" b="1" dirty="0"/>
          </a:p>
        </p:txBody>
      </p:sp>
      <p:sp>
        <p:nvSpPr>
          <p:cNvPr id="6" name="Line Callout 2 5"/>
          <p:cNvSpPr/>
          <p:nvPr/>
        </p:nvSpPr>
        <p:spPr>
          <a:xfrm>
            <a:off x="897466" y="5333999"/>
            <a:ext cx="2302933" cy="1159523"/>
          </a:xfrm>
          <a:prstGeom prst="borderCallout2">
            <a:avLst>
              <a:gd name="adj1" fmla="val 9862"/>
              <a:gd name="adj2" fmla="val 104875"/>
              <a:gd name="adj3" fmla="val 100972"/>
              <a:gd name="adj4" fmla="val 106918"/>
              <a:gd name="adj5" fmla="val -35313"/>
              <a:gd name="adj6" fmla="val 223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 from </a:t>
            </a:r>
            <a:r>
              <a:rPr lang="en-US" b="1" dirty="0" err="1" smtClean="0"/>
              <a:t>Grao</a:t>
            </a:r>
            <a:r>
              <a:rPr lang="en-US" b="1" dirty="0" smtClean="0"/>
              <a:t>, a small town, 23 km. from Oviedo</a:t>
            </a:r>
          </a:p>
          <a:p>
            <a:pPr algn="ctr"/>
            <a:r>
              <a:rPr lang="en-US" b="1" dirty="0" smtClean="0"/>
              <a:t>(speaker 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217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84" y="2257908"/>
            <a:ext cx="8082116" cy="40084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Some of the items had to be discarded (12 items):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of a different syntactic structure: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Pseudo-clefts instead of focus in situ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Interrogative contour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Hesitation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Remaining: 133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Analyzed using </a:t>
            </a:r>
            <a:r>
              <a:rPr lang="en-US" dirty="0" err="1" smtClean="0">
                <a:solidFill>
                  <a:srgbClr val="000000"/>
                </a:solidFill>
              </a:rPr>
              <a:t>Praat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Boersma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Weenink</a:t>
            </a:r>
            <a:r>
              <a:rPr lang="en-US" dirty="0">
                <a:solidFill>
                  <a:srgbClr val="000000"/>
                </a:solidFill>
              </a:rPr>
              <a:t>, 2005)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Transcription using the latest </a:t>
            </a:r>
            <a:r>
              <a:rPr lang="en-US" dirty="0" err="1" smtClean="0">
                <a:solidFill>
                  <a:srgbClr val="000000"/>
                </a:solidFill>
              </a:rPr>
              <a:t>Sp-ToBI</a:t>
            </a:r>
            <a:r>
              <a:rPr lang="en-US" dirty="0" smtClean="0">
                <a:solidFill>
                  <a:srgbClr val="000000"/>
                </a:solidFill>
              </a:rPr>
              <a:t> version (</a:t>
            </a:r>
            <a:r>
              <a:rPr lang="en-US" dirty="0" err="1" smtClean="0">
                <a:solidFill>
                  <a:srgbClr val="000000"/>
                </a:solidFill>
              </a:rPr>
              <a:t>Hualde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Prieto</a:t>
            </a:r>
            <a:r>
              <a:rPr lang="en-US" dirty="0" smtClean="0">
                <a:solidFill>
                  <a:srgbClr val="000000"/>
                </a:solidFill>
              </a:rPr>
              <a:t>, 2014)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1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40" y="2470342"/>
            <a:ext cx="7610476" cy="36707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 of the </a:t>
            </a:r>
            <a:r>
              <a:rPr lang="en-US" sz="2400" b="1" dirty="0" err="1" smtClean="0"/>
              <a:t>intonational</a:t>
            </a:r>
            <a:r>
              <a:rPr lang="en-US" sz="2400" b="1" dirty="0" smtClean="0"/>
              <a:t> strategies </a:t>
            </a:r>
            <a:r>
              <a:rPr lang="en-US" sz="2400" dirty="0" smtClean="0"/>
              <a:t>(pitch accents and boundary tones, if present) that are associated with different syntactic structures used in the expression of </a:t>
            </a:r>
            <a:r>
              <a:rPr lang="en-US" sz="2400" b="1" dirty="0" smtClean="0"/>
              <a:t>informational or neutral focus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Dialect never considered before: </a:t>
            </a:r>
            <a:r>
              <a:rPr lang="en-US" sz="2400" dirty="0" err="1" smtClean="0"/>
              <a:t>Asturian</a:t>
            </a:r>
            <a:r>
              <a:rPr lang="en-US" sz="2400" dirty="0" smtClean="0"/>
              <a:t> Spanish</a:t>
            </a:r>
          </a:p>
          <a:p>
            <a:r>
              <a:rPr lang="en-US" sz="2400" dirty="0" smtClean="0"/>
              <a:t>Different elicitation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56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666656"/>
            <a:ext cx="8913813" cy="914400"/>
          </a:xfrm>
        </p:spPr>
        <p:txBody>
          <a:bodyPr/>
          <a:lstStyle/>
          <a:p>
            <a:r>
              <a:rPr lang="en-US" dirty="0" smtClean="0"/>
              <a:t>FOCUS IN SITU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3788" y="1615801"/>
            <a:ext cx="7931112" cy="1856411"/>
          </a:xfrm>
        </p:spPr>
        <p:txBody>
          <a:bodyPr/>
          <a:lstStyle/>
          <a:p>
            <a:r>
              <a:rPr lang="en-US" dirty="0" smtClean="0"/>
              <a:t>Delayed peak (L+&lt;H*) or delayed peak followed by H-</a:t>
            </a:r>
          </a:p>
          <a:p>
            <a:pPr lvl="1"/>
            <a:r>
              <a:rPr lang="en-US" dirty="0" smtClean="0"/>
              <a:t>Speaker 3: L+H* !H- (</a:t>
            </a:r>
            <a:r>
              <a:rPr lang="en-US" dirty="0" err="1" smtClean="0"/>
              <a:t>Nibert</a:t>
            </a:r>
            <a:r>
              <a:rPr lang="en-US" dirty="0" smtClean="0"/>
              <a:t>, 2000: L- after word in narrow focus)</a:t>
            </a:r>
          </a:p>
          <a:p>
            <a:r>
              <a:rPr lang="en-US" dirty="0" smtClean="0"/>
              <a:t>Are they really using intonation to mark focus?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7522" y="5876236"/>
            <a:ext cx="560280" cy="4384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658379"/>
              </p:ext>
            </p:extLst>
          </p:nvPr>
        </p:nvGraphicFramePr>
        <p:xfrm>
          <a:off x="-1" y="3578816"/>
          <a:ext cx="6581891" cy="327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590485"/>
              </p:ext>
            </p:extLst>
          </p:nvPr>
        </p:nvGraphicFramePr>
        <p:xfrm>
          <a:off x="5806974" y="2747474"/>
          <a:ext cx="3337026" cy="29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221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60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Focus in situ: subject		L+&lt;H*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32667" y="6362433"/>
            <a:ext cx="258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1</a:t>
            </a:r>
            <a:endParaRPr lang="en-US" dirty="0"/>
          </a:p>
        </p:txBody>
      </p:sp>
      <p:pic>
        <p:nvPicPr>
          <p:cNvPr id="4" name="17SI 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3466" y="6236198"/>
            <a:ext cx="495567" cy="495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60"/>
            <a:ext cx="9144000" cy="47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5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Focus in situ: subject		L+&lt;H* H-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1056"/>
            <a:ext cx="9144000" cy="4638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8629" y="6216920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4</a:t>
            </a:r>
            <a:endParaRPr lang="en-US" dirty="0"/>
          </a:p>
        </p:txBody>
      </p:sp>
      <p:pic>
        <p:nvPicPr>
          <p:cNvPr id="3" name="12S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1228" y="6207312"/>
            <a:ext cx="534907" cy="5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Focus in situ: object		L+&lt;H*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8629" y="6306360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5009"/>
            <a:ext cx="9144000" cy="4710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" y="1666417"/>
            <a:ext cx="9144000" cy="4710284"/>
          </a:xfrm>
          <a:prstGeom prst="rect">
            <a:avLst/>
          </a:prstGeom>
        </p:spPr>
      </p:pic>
      <p:pic>
        <p:nvPicPr>
          <p:cNvPr id="4" name="9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5500" y="6385292"/>
            <a:ext cx="472707" cy="4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113"/>
            <a:ext cx="8913813" cy="914400"/>
          </a:xfrm>
        </p:spPr>
        <p:txBody>
          <a:bodyPr/>
          <a:lstStyle/>
          <a:p>
            <a:r>
              <a:rPr lang="en-US" dirty="0" smtClean="0"/>
              <a:t>Focus in situ: object		L+&lt;H* H-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6743"/>
            <a:ext cx="9144000" cy="4650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8629" y="6306360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2</a:t>
            </a:r>
            <a:endParaRPr lang="en-US" dirty="0"/>
          </a:p>
        </p:txBody>
      </p:sp>
      <p:pic>
        <p:nvPicPr>
          <p:cNvPr id="3" name="9OI 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6645" y="6297420"/>
            <a:ext cx="490252" cy="4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Broad focus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1056"/>
            <a:ext cx="9144000" cy="4576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8629" y="6229022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2</a:t>
            </a:r>
            <a:endParaRPr lang="en-US" dirty="0"/>
          </a:p>
        </p:txBody>
      </p:sp>
      <p:pic>
        <p:nvPicPr>
          <p:cNvPr id="6" name="5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3784" y="6229022"/>
            <a:ext cx="484649" cy="4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588"/>
            <a:ext cx="8913813" cy="914400"/>
          </a:xfrm>
        </p:spPr>
        <p:txBody>
          <a:bodyPr/>
          <a:lstStyle/>
          <a:p>
            <a:r>
              <a:rPr lang="en-US" dirty="0" smtClean="0"/>
              <a:t>Focus in situ: subject		L+H* !H-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8629" y="6229022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</a:t>
            </a:r>
            <a:r>
              <a:rPr lang="en-US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35062"/>
            <a:ext cx="9144000" cy="4593960"/>
          </a:xfrm>
          <a:prstGeom prst="rect">
            <a:avLst/>
          </a:prstGeom>
        </p:spPr>
      </p:pic>
      <p:pic>
        <p:nvPicPr>
          <p:cNvPr id="7" name="12SI 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5501" y="6229022"/>
            <a:ext cx="448878" cy="4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3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CONTRASTIVE FOCUS-in situ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7"/>
            <a:ext cx="7610476" cy="1736952"/>
          </a:xfrm>
        </p:spPr>
        <p:txBody>
          <a:bodyPr/>
          <a:lstStyle/>
          <a:p>
            <a:r>
              <a:rPr lang="en-US" dirty="0" smtClean="0"/>
              <a:t>Individual variation</a:t>
            </a:r>
          </a:p>
          <a:p>
            <a:pPr lvl="1"/>
            <a:r>
              <a:rPr lang="en-US" dirty="0" smtClean="0"/>
              <a:t>Speaker 3 and 4 used !H- once </a:t>
            </a:r>
          </a:p>
          <a:p>
            <a:pPr lvl="1"/>
            <a:r>
              <a:rPr lang="en-US" dirty="0" smtClean="0"/>
              <a:t>The objects were produced in final position</a:t>
            </a:r>
          </a:p>
          <a:p>
            <a:pPr lvl="2"/>
            <a:r>
              <a:rPr lang="en-US" dirty="0" smtClean="0"/>
              <a:t>44% of the cases, preceded by H-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50166"/>
              </p:ext>
            </p:extLst>
          </p:nvPr>
        </p:nvGraphicFramePr>
        <p:xfrm>
          <a:off x="533041" y="3775209"/>
          <a:ext cx="78775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349562" y="4563879"/>
            <a:ext cx="577801" cy="3956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37414" y="5468265"/>
            <a:ext cx="705732" cy="327606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09" y="2038256"/>
            <a:ext cx="7966391" cy="2301469"/>
          </a:xfrm>
        </p:spPr>
        <p:txBody>
          <a:bodyPr>
            <a:normAutofit/>
          </a:bodyPr>
          <a:lstStyle/>
          <a:p>
            <a:r>
              <a:rPr lang="en-US" dirty="0" smtClean="0"/>
              <a:t>L+&lt;H* H- is the </a:t>
            </a:r>
            <a:r>
              <a:rPr lang="en-US" dirty="0" err="1" smtClean="0"/>
              <a:t>intonational</a:t>
            </a:r>
            <a:r>
              <a:rPr lang="en-US" dirty="0" smtClean="0"/>
              <a:t> contour associated with the focused constituent in the cleft</a:t>
            </a:r>
          </a:p>
          <a:p>
            <a:r>
              <a:rPr lang="en-US" dirty="0" smtClean="0"/>
              <a:t>Some individual variation regarding the intermediate boundary tones</a:t>
            </a:r>
          </a:p>
          <a:p>
            <a:pPr lvl="1"/>
            <a:r>
              <a:rPr lang="en-US" dirty="0" smtClean="0"/>
              <a:t>Speaker 3 used !H-  4/6</a:t>
            </a:r>
          </a:p>
          <a:p>
            <a:pPr lvl="1"/>
            <a:r>
              <a:rPr lang="en-US" dirty="0" smtClean="0"/>
              <a:t>Speaker 5 used LH- 3/6 times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521571"/>
              </p:ext>
            </p:extLst>
          </p:nvPr>
        </p:nvGraphicFramePr>
        <p:xfrm>
          <a:off x="572338" y="3979333"/>
          <a:ext cx="77981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40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1312"/>
            <a:ext cx="8913813" cy="914400"/>
          </a:xfrm>
        </p:spPr>
        <p:txBody>
          <a:bodyPr/>
          <a:lstStyle/>
          <a:p>
            <a:r>
              <a:rPr lang="en-US" dirty="0" err="1" smtClean="0"/>
              <a:t>Clefting</a:t>
            </a:r>
            <a:r>
              <a:rPr lang="en-US" dirty="0" smtClean="0"/>
              <a:t>: subject 		L+&lt;H* H-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8629" y="6413688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2908"/>
            <a:ext cx="9144000" cy="4675713"/>
          </a:xfrm>
          <a:prstGeom prst="rect">
            <a:avLst/>
          </a:prstGeom>
        </p:spPr>
      </p:pic>
      <p:pic>
        <p:nvPicPr>
          <p:cNvPr id="7" name="20S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5152" y="6331971"/>
            <a:ext cx="526029" cy="5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5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5087"/>
            <a:ext cx="8913813" cy="914400"/>
          </a:xfrm>
        </p:spPr>
        <p:txBody>
          <a:bodyPr/>
          <a:lstStyle/>
          <a:p>
            <a:r>
              <a:rPr lang="en-US" dirty="0" err="1" smtClean="0"/>
              <a:t>Clefting</a:t>
            </a:r>
            <a:r>
              <a:rPr lang="en-US" dirty="0" smtClean="0"/>
              <a:t>: object	 	L+&lt;H* H-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8629" y="6428612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6544"/>
            <a:ext cx="9144000" cy="4713493"/>
          </a:xfrm>
          <a:prstGeom prst="rect">
            <a:avLst/>
          </a:prstGeom>
        </p:spPr>
      </p:pic>
      <p:pic>
        <p:nvPicPr>
          <p:cNvPr id="7" name="11O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3162" y="6349066"/>
            <a:ext cx="448878" cy="4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5621"/>
            <a:ext cx="8913813" cy="914400"/>
          </a:xfrm>
        </p:spPr>
        <p:txBody>
          <a:bodyPr/>
          <a:lstStyle/>
          <a:p>
            <a:r>
              <a:rPr lang="en-US" dirty="0" err="1" smtClean="0"/>
              <a:t>Clefting</a:t>
            </a:r>
            <a:r>
              <a:rPr lang="en-US" dirty="0" smtClean="0"/>
              <a:t>: object			L+H* !H-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8917"/>
            <a:ext cx="9144000" cy="4616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8629" y="6428612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</a:t>
            </a:r>
            <a:r>
              <a:rPr lang="en-US" dirty="0"/>
              <a:t>3</a:t>
            </a:r>
          </a:p>
        </p:txBody>
      </p:sp>
      <p:pic>
        <p:nvPicPr>
          <p:cNvPr id="6" name="11OF 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2764" y="6402165"/>
            <a:ext cx="523344" cy="5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CONTRASTIVE FOCUS-</a:t>
            </a:r>
            <a:r>
              <a:rPr lang="en-US" dirty="0" err="1" smtClean="0"/>
              <a:t>clefting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06" y="2295662"/>
            <a:ext cx="7610476" cy="14795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Same contour used in neutral focus: use of H-</a:t>
            </a:r>
          </a:p>
          <a:p>
            <a:r>
              <a:rPr lang="en-US" dirty="0" smtClean="0"/>
              <a:t>Use of !H-</a:t>
            </a:r>
          </a:p>
          <a:p>
            <a:pPr lvl="1"/>
            <a:r>
              <a:rPr lang="en-US" dirty="0" smtClean="0"/>
              <a:t>Speaker 3, 75% </a:t>
            </a:r>
          </a:p>
          <a:p>
            <a:pPr lvl="1"/>
            <a:r>
              <a:rPr lang="en-US" dirty="0" smtClean="0"/>
              <a:t>speaker 4, 50%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079511"/>
              </p:ext>
            </p:extLst>
          </p:nvPr>
        </p:nvGraphicFramePr>
        <p:xfrm>
          <a:off x="1441450" y="3643601"/>
          <a:ext cx="6261100" cy="307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04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P-MOVEMENT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4347" y="2038256"/>
            <a:ext cx="7860553" cy="19072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end of the constituent conveying old information was marked with H-</a:t>
            </a:r>
          </a:p>
          <a:p>
            <a:r>
              <a:rPr lang="en-US" dirty="0" smtClean="0"/>
              <a:t>The focused constituent was marked with </a:t>
            </a:r>
            <a:r>
              <a:rPr lang="en-US" dirty="0"/>
              <a:t>b</a:t>
            </a:r>
            <a:r>
              <a:rPr lang="en-US" dirty="0" smtClean="0"/>
              <a:t>oth</a:t>
            </a:r>
          </a:p>
          <a:p>
            <a:pPr lvl="1"/>
            <a:r>
              <a:rPr lang="en-US" dirty="0" smtClean="0"/>
              <a:t>A falling/low pitch accent (subject:73%; object: 70%)</a:t>
            </a:r>
          </a:p>
          <a:p>
            <a:pPr lvl="1"/>
            <a:r>
              <a:rPr lang="en-US" dirty="0" smtClean="0"/>
              <a:t>A rising pitch accent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370023"/>
              </p:ext>
            </p:extLst>
          </p:nvPr>
        </p:nvGraphicFramePr>
        <p:xfrm>
          <a:off x="572338" y="3719402"/>
          <a:ext cx="77623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09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P-movement: subject 	 L+&lt;H* H- </a:t>
            </a:r>
            <a:r>
              <a:rPr lang="en-US" b="1" dirty="0" smtClean="0"/>
              <a:t>L*</a:t>
            </a:r>
            <a:r>
              <a:rPr lang="en-US" dirty="0" smtClean="0"/>
              <a:t> L%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8629" y="6428612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8868"/>
            <a:ext cx="9144000" cy="4629205"/>
          </a:xfrm>
          <a:prstGeom prst="rect">
            <a:avLst/>
          </a:prstGeom>
        </p:spPr>
      </p:pic>
      <p:pic>
        <p:nvPicPr>
          <p:cNvPr id="7" name="26S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967" y="6378073"/>
            <a:ext cx="520421" cy="5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497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P-movement: object L+&lt;H* H- </a:t>
            </a:r>
            <a:r>
              <a:rPr lang="en-US" b="1" dirty="0" smtClean="0"/>
              <a:t>H+L*</a:t>
            </a:r>
            <a:r>
              <a:rPr lang="en-US" dirty="0" smtClean="0"/>
              <a:t> L%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9376"/>
            <a:ext cx="9144000" cy="4620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8629" y="6377912"/>
            <a:ext cx="25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4</a:t>
            </a:r>
            <a:endParaRPr lang="en-US" dirty="0"/>
          </a:p>
        </p:txBody>
      </p:sp>
      <p:pic>
        <p:nvPicPr>
          <p:cNvPr id="3" name="18O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6247" y="6479595"/>
            <a:ext cx="382921" cy="3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6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26" y="2038256"/>
            <a:ext cx="7887538" cy="4616262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</a:rPr>
              <a:t>Rising pitch accents will be found in pre-nuclear position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When focus is marked in situ: L+H</a:t>
            </a:r>
            <a:r>
              <a:rPr lang="en-US" sz="2400" dirty="0" smtClean="0">
                <a:solidFill>
                  <a:srgbClr val="000000"/>
                </a:solidFill>
              </a:rPr>
              <a:t>*</a:t>
            </a:r>
          </a:p>
          <a:p>
            <a:pPr lvl="3"/>
            <a:r>
              <a:rPr lang="en-US" sz="2400" dirty="0" smtClean="0">
                <a:solidFill>
                  <a:srgbClr val="000000"/>
                </a:solidFill>
              </a:rPr>
              <a:t>Delayed peaks with or without H-</a:t>
            </a:r>
          </a:p>
          <a:p>
            <a:pPr lvl="3"/>
            <a:r>
              <a:rPr lang="en-US" sz="2400" dirty="0" smtClean="0">
                <a:solidFill>
                  <a:srgbClr val="000000"/>
                </a:solidFill>
              </a:rPr>
              <a:t>Are they marking focus through intonation?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When the focus is in a cleft sentence: L+H* H</a:t>
            </a:r>
            <a:r>
              <a:rPr lang="en-US" sz="2400" dirty="0" smtClean="0">
                <a:solidFill>
                  <a:srgbClr val="000000"/>
                </a:solidFill>
              </a:rPr>
              <a:t>-</a:t>
            </a:r>
          </a:p>
          <a:p>
            <a:pPr lvl="3"/>
            <a:r>
              <a:rPr lang="en-US" sz="2400" dirty="0" smtClean="0">
                <a:solidFill>
                  <a:srgbClr val="000000"/>
                </a:solidFill>
              </a:rPr>
              <a:t>L+(&lt;)H* H- but also L+H* !H- (speaker 3)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Falling pitch accents will be found in nuclear position: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When P-movement has taken place: H+L*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Use </a:t>
            </a:r>
            <a:r>
              <a:rPr lang="en-US" sz="2400" dirty="0">
                <a:solidFill>
                  <a:srgbClr val="000000"/>
                </a:solidFill>
              </a:rPr>
              <a:t>of other strategies: H- (</a:t>
            </a:r>
            <a:r>
              <a:rPr lang="en-US" sz="2400" dirty="0" err="1">
                <a:solidFill>
                  <a:srgbClr val="000000"/>
                </a:solidFill>
              </a:rPr>
              <a:t>Hualde</a:t>
            </a:r>
            <a:r>
              <a:rPr lang="en-US" sz="2400" dirty="0">
                <a:solidFill>
                  <a:srgbClr val="000000"/>
                </a:solidFill>
              </a:rPr>
              <a:t>, 2002, 2005)</a:t>
            </a:r>
            <a:endParaRPr lang="en-US" sz="2400" dirty="0"/>
          </a:p>
        </p:txBody>
      </p:sp>
      <p:sp>
        <p:nvSpPr>
          <p:cNvPr id="4" name="Smiley Face 3"/>
          <p:cNvSpPr/>
          <p:nvPr/>
        </p:nvSpPr>
        <p:spPr>
          <a:xfrm>
            <a:off x="7704212" y="2363983"/>
            <a:ext cx="648352" cy="44721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7534390" y="4951998"/>
            <a:ext cx="648352" cy="44721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7534390" y="6170845"/>
            <a:ext cx="648352" cy="44721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&quot;No&quot; Symbol 7"/>
          <p:cNvSpPr/>
          <p:nvPr/>
        </p:nvSpPr>
        <p:spPr>
          <a:xfrm>
            <a:off x="6208357" y="2811195"/>
            <a:ext cx="407619" cy="387506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4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65" y="2325504"/>
            <a:ext cx="7937935" cy="3940825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Variation across speakers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Speaker 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Is the elicitation task appropriate?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More natural elicitation of full sentences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BUT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Some of the contours may be a result of a reading effect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P-movement with an additional constituent may not be as natural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It does not say much about speaker preferences in terms of the syntactic structure</a:t>
            </a:r>
          </a:p>
          <a:p>
            <a:pPr lvl="1"/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6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More speakers/more items to confirm the trends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Speakers from other areas of Asturias where the influence from </a:t>
            </a:r>
            <a:r>
              <a:rPr lang="en-US" dirty="0" err="1" smtClean="0">
                <a:solidFill>
                  <a:srgbClr val="000000"/>
                </a:solidFill>
              </a:rPr>
              <a:t>Asturian</a:t>
            </a:r>
            <a:r>
              <a:rPr lang="en-US" dirty="0" smtClean="0">
                <a:solidFill>
                  <a:srgbClr val="000000"/>
                </a:solidFill>
              </a:rPr>
              <a:t> is bigger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Further analysis of other aspects such as: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Peak height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Peak alignment and duration of the rise (Face, 2001)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Syllable duration (Face, 2001)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Deaccentuation</a:t>
            </a:r>
            <a:r>
              <a:rPr lang="en-US" dirty="0" smtClean="0">
                <a:solidFill>
                  <a:srgbClr val="000000"/>
                </a:solidFill>
              </a:rPr>
              <a:t> or compression (</a:t>
            </a:r>
            <a:r>
              <a:rPr lang="en-US" dirty="0" err="1" smtClean="0">
                <a:solidFill>
                  <a:srgbClr val="000000"/>
                </a:solidFill>
              </a:rPr>
              <a:t>Labastía</a:t>
            </a:r>
            <a:r>
              <a:rPr lang="en-US" dirty="0" smtClean="0">
                <a:solidFill>
                  <a:srgbClr val="000000"/>
                </a:solidFill>
              </a:rPr>
              <a:t>, Gabriel et al., 2010)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8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651"/>
            <a:ext cx="8913813" cy="914400"/>
          </a:xfrm>
        </p:spPr>
        <p:txBody>
          <a:bodyPr/>
          <a:lstStyle/>
          <a:p>
            <a:r>
              <a:rPr lang="en-US" dirty="0" smtClean="0"/>
              <a:t>THE EXPRESSION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81" y="1741051"/>
            <a:ext cx="8289807" cy="48862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Typology (</a:t>
            </a:r>
            <a:r>
              <a:rPr lang="en-US" sz="2400" dirty="0" err="1" smtClean="0"/>
              <a:t>Vallduví</a:t>
            </a:r>
            <a:r>
              <a:rPr lang="en-US" sz="2400" dirty="0" smtClean="0"/>
              <a:t>, 1993; </a:t>
            </a:r>
            <a:r>
              <a:rPr lang="en-US" sz="2400" dirty="0" err="1" smtClean="0"/>
              <a:t>Vallduví</a:t>
            </a:r>
            <a:r>
              <a:rPr lang="en-US" sz="2400" dirty="0" smtClean="0"/>
              <a:t> and </a:t>
            </a:r>
            <a:r>
              <a:rPr lang="en-US" sz="2400" dirty="0" err="1" smtClean="0"/>
              <a:t>Engdahl</a:t>
            </a:r>
            <a:r>
              <a:rPr lang="en-US" sz="2400" dirty="0" smtClean="0"/>
              <a:t>, 1996):</a:t>
            </a:r>
          </a:p>
          <a:p>
            <a:pPr lvl="1"/>
            <a:r>
              <a:rPr lang="en-US" sz="2000" dirty="0" smtClean="0"/>
              <a:t>Plastic languages (English, Dutch): </a:t>
            </a:r>
          </a:p>
          <a:p>
            <a:pPr lvl="2"/>
            <a:r>
              <a:rPr lang="en-US" sz="2000" dirty="0" smtClean="0"/>
              <a:t>The prosodic pattern is "</a:t>
            </a:r>
            <a:r>
              <a:rPr lang="en-US" sz="2000" dirty="0" err="1" smtClean="0"/>
              <a:t>moulded</a:t>
            </a:r>
            <a:r>
              <a:rPr lang="en-US" sz="2000" dirty="0" smtClean="0"/>
              <a:t>" to fit the information structure, so that intonation is used to mark information status.</a:t>
            </a:r>
          </a:p>
          <a:p>
            <a:pPr lvl="1"/>
            <a:r>
              <a:rPr lang="en-US" sz="2000" dirty="0" smtClean="0"/>
              <a:t>Non-plastic languages (Italian, Catalan, French, Spanish): </a:t>
            </a:r>
          </a:p>
          <a:p>
            <a:pPr lvl="2"/>
            <a:r>
              <a:rPr lang="en-US" sz="2000" dirty="0" smtClean="0"/>
              <a:t>Constrained intonation structure to mark information status; </a:t>
            </a:r>
          </a:p>
          <a:p>
            <a:pPr lvl="2"/>
            <a:r>
              <a:rPr lang="en-US" sz="2000" dirty="0" smtClean="0"/>
              <a:t>They rely more heavily on word order variation</a:t>
            </a:r>
          </a:p>
          <a:p>
            <a:r>
              <a:rPr lang="en-US" sz="2400" b="1" dirty="0" smtClean="0"/>
              <a:t>Face and </a:t>
            </a:r>
            <a:r>
              <a:rPr lang="en-US" sz="2400" b="1" dirty="0" err="1" smtClean="0"/>
              <a:t>D’Imperio</a:t>
            </a:r>
            <a:r>
              <a:rPr lang="en-US" sz="2400" b="1" dirty="0" smtClean="0"/>
              <a:t> (2005):</a:t>
            </a:r>
            <a:r>
              <a:rPr lang="en-US" sz="2400" dirty="0" smtClean="0"/>
              <a:t> proposal of a new typology: A continuum of word order and intonation in marking </a:t>
            </a:r>
            <a:r>
              <a:rPr lang="en-US" sz="2400" b="1" dirty="0" smtClean="0"/>
              <a:t>contrastive</a:t>
            </a:r>
            <a:r>
              <a:rPr lang="en-US" sz="2400" dirty="0" smtClean="0"/>
              <a:t> focus.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88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08" y="2361282"/>
            <a:ext cx="7866392" cy="390504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Intonational</a:t>
            </a:r>
            <a:r>
              <a:rPr lang="en-US" sz="2800" dirty="0" smtClean="0">
                <a:solidFill>
                  <a:srgbClr val="000000"/>
                </a:solidFill>
              </a:rPr>
              <a:t> strategies in neutral focus marking: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Asturian</a:t>
            </a:r>
            <a:r>
              <a:rPr lang="en-US" sz="2400" dirty="0">
                <a:solidFill>
                  <a:srgbClr val="000000"/>
                </a:solidFill>
              </a:rPr>
              <a:t> Spanish = Castilian </a:t>
            </a:r>
            <a:r>
              <a:rPr lang="en-US" sz="2400" dirty="0" smtClean="0">
                <a:solidFill>
                  <a:srgbClr val="000000"/>
                </a:solidFill>
              </a:rPr>
              <a:t>Spanish</a:t>
            </a:r>
          </a:p>
          <a:p>
            <a:r>
              <a:rPr lang="en-US" sz="2600" dirty="0">
                <a:solidFill>
                  <a:srgbClr val="000000"/>
                </a:solidFill>
              </a:rPr>
              <a:t>I</a:t>
            </a:r>
            <a:r>
              <a:rPr lang="en-US" sz="2600" dirty="0" smtClean="0">
                <a:solidFill>
                  <a:srgbClr val="000000"/>
                </a:solidFill>
              </a:rPr>
              <a:t>t is unclear if focus marking in-situ is possible and how it works</a:t>
            </a:r>
            <a:endParaRPr lang="en-US" sz="26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L+&lt;H* = L+H*: Support for </a:t>
            </a:r>
            <a:r>
              <a:rPr lang="en-US" sz="2800" dirty="0" smtClean="0">
                <a:solidFill>
                  <a:srgbClr val="000000"/>
                </a:solidFill>
              </a:rPr>
              <a:t>an underlying </a:t>
            </a:r>
            <a:r>
              <a:rPr lang="en-US" sz="2800" dirty="0">
                <a:solidFill>
                  <a:srgbClr val="000000"/>
                </a:solidFill>
              </a:rPr>
              <a:t>(L+H)</a:t>
            </a:r>
            <a:r>
              <a:rPr lang="en-US" sz="2800" dirty="0" smtClean="0">
                <a:solidFill>
                  <a:srgbClr val="000000"/>
                </a:solidFill>
              </a:rPr>
              <a:t>*(</a:t>
            </a:r>
            <a:r>
              <a:rPr lang="en-US" sz="2800" dirty="0" err="1" smtClean="0">
                <a:solidFill>
                  <a:srgbClr val="000000"/>
                </a:solidFill>
              </a:rPr>
              <a:t>Hualde</a:t>
            </a:r>
            <a:r>
              <a:rPr lang="en-US" sz="2800" dirty="0" smtClean="0">
                <a:solidFill>
                  <a:srgbClr val="000000"/>
                </a:solidFill>
              </a:rPr>
              <a:t>, 2002)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Use </a:t>
            </a:r>
            <a:r>
              <a:rPr lang="en-US" sz="2400" dirty="0">
                <a:solidFill>
                  <a:srgbClr val="000000"/>
                </a:solidFill>
              </a:rPr>
              <a:t>of other strategies such as H-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other </a:t>
            </a:r>
            <a:r>
              <a:rPr lang="en-US" sz="2400" dirty="0">
                <a:solidFill>
                  <a:srgbClr val="000000"/>
                </a:solidFill>
              </a:rPr>
              <a:t>acoustic </a:t>
            </a:r>
            <a:r>
              <a:rPr lang="en-US" sz="2400" dirty="0" smtClean="0">
                <a:solidFill>
                  <a:srgbClr val="000000"/>
                </a:solidFill>
              </a:rPr>
              <a:t>features?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7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2038256"/>
            <a:ext cx="8822060" cy="4580485"/>
          </a:xfrm>
        </p:spPr>
        <p:txBody>
          <a:bodyPr>
            <a:normAutofit fontScale="85000" lnSpcReduction="20000"/>
          </a:bodyPr>
          <a:lstStyle/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Bolinger</a:t>
            </a:r>
            <a:r>
              <a:rPr lang="en-US" sz="900" dirty="0"/>
              <a:t>, D. L. (1954). English prosodic stress and Spanish sentence order. Hispania, 152-156</a:t>
            </a:r>
            <a:r>
              <a:rPr lang="en-US" sz="900" dirty="0" smtClean="0"/>
              <a:t>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smtClean="0"/>
              <a:t>Contreras</a:t>
            </a:r>
            <a:r>
              <a:rPr lang="en-US" sz="900" dirty="0"/>
              <a:t>, H. (1980). Sentential stress, word order, and the notion of subject in Spanish. The Melody of Language: Intonation and Prosody. 45-53.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Boersma</a:t>
            </a:r>
            <a:r>
              <a:rPr lang="en-US" sz="900" dirty="0"/>
              <a:t>, P. and </a:t>
            </a:r>
            <a:r>
              <a:rPr lang="en-US" sz="900" dirty="0" err="1"/>
              <a:t>Weenink</a:t>
            </a:r>
            <a:r>
              <a:rPr lang="en-US" sz="900" dirty="0"/>
              <a:t>, D., </a:t>
            </a:r>
            <a:r>
              <a:rPr lang="en-US" sz="900" dirty="0" err="1"/>
              <a:t>Praat</a:t>
            </a:r>
            <a:r>
              <a:rPr lang="en-US" sz="900" dirty="0"/>
              <a:t> (2005). Doing phonetics by computer [Computer program], Version 5.3.62. Retrieved from http://</a:t>
            </a:r>
            <a:r>
              <a:rPr lang="en-US" sz="900" dirty="0" err="1"/>
              <a:t>www.praat.org</a:t>
            </a:r>
            <a:r>
              <a:rPr lang="en-US" sz="900" dirty="0"/>
              <a:t>/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Domínguez</a:t>
            </a:r>
            <a:r>
              <a:rPr lang="en-US" sz="900" dirty="0"/>
              <a:t>, L. (2004). The effects of phonological cues on the syntax of focus constructions in Spanish. AMSTERDAM STUDIES IN THE THEORY AND HISTORY OF LINGUISTIC SCIENCE SERIES 4, 256, 69-82.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Face, T. (2001). Focus and early peak alignment in Spanish intonation. Probus,13(2), 223-246.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Face, T. L., &amp; </a:t>
            </a:r>
            <a:r>
              <a:rPr lang="en-US" sz="900" dirty="0" err="1"/>
              <a:t>D'Imperio</a:t>
            </a:r>
            <a:r>
              <a:rPr lang="en-US" sz="900" dirty="0"/>
              <a:t>, M. (2005). Reconsidering a focal typology: Evidence from Spanish and Italian. Italian Journal of Linguistics, 17(2), 271-289.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Gabriel, C. (2006, May). Focal pitch accents and subject positions in Spanish: Comparing close-to-standard varieties and Argentinean </a:t>
            </a:r>
            <a:r>
              <a:rPr lang="en-US" sz="900" dirty="0" err="1"/>
              <a:t>Porteño</a:t>
            </a:r>
            <a:r>
              <a:rPr lang="en-US" sz="900" dirty="0"/>
              <a:t>. In Speech prosody.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Gabriel, C. (2010). On focus, prosody, and word order in Argentinean Spanish: A Minimalist OT account. </a:t>
            </a:r>
            <a:r>
              <a:rPr lang="en-US" sz="900" dirty="0" err="1"/>
              <a:t>Revista</a:t>
            </a:r>
            <a:r>
              <a:rPr lang="en-US" sz="900" dirty="0"/>
              <a:t> Virtual de </a:t>
            </a:r>
            <a:r>
              <a:rPr lang="en-US" sz="900" dirty="0" err="1"/>
              <a:t>Estudos</a:t>
            </a:r>
            <a:r>
              <a:rPr lang="en-US" sz="900" dirty="0"/>
              <a:t> da </a:t>
            </a:r>
            <a:r>
              <a:rPr lang="en-US" sz="900" dirty="0" err="1"/>
              <a:t>Linguagem</a:t>
            </a:r>
            <a:r>
              <a:rPr lang="en-US" sz="900" dirty="0"/>
              <a:t>, 4, 183-222.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Gonzalez-</a:t>
            </a:r>
            <a:r>
              <a:rPr lang="en-US" sz="900" dirty="0" err="1"/>
              <a:t>Quevedo</a:t>
            </a:r>
            <a:r>
              <a:rPr lang="en-US" sz="900" dirty="0"/>
              <a:t>, R. (2001). The </a:t>
            </a:r>
            <a:r>
              <a:rPr lang="en-US" sz="900" dirty="0" err="1"/>
              <a:t>Asturian</a:t>
            </a:r>
            <a:r>
              <a:rPr lang="en-US" sz="900" dirty="0"/>
              <a:t> speech community. </a:t>
            </a:r>
            <a:r>
              <a:rPr lang="en-US" sz="900" i="1" dirty="0"/>
              <a:t>MULTILINGUAL MATTERS</a:t>
            </a:r>
            <a:r>
              <a:rPr lang="en-US" sz="900" dirty="0"/>
              <a:t>, 165-182.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smtClean="0"/>
              <a:t>Gutiérrez</a:t>
            </a:r>
            <a:r>
              <a:rPr lang="en-US" sz="900" dirty="0"/>
              <a:t>-Bravo, R. (2002). Focus, word order variation and intonation in Spanish and English: An OT account. AMSTERDAM STUDIES IN THE THEORY AND HISTORY OF LINGUISTIC SCIENCE SERIES 4, 39-54.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Hoot, B. (2012). Presentational focus in heritage and monolingual Spanish(Doctoral dissertation, University of Illinois–Urbana-Champaign)</a:t>
            </a:r>
            <a:r>
              <a:rPr lang="en-US" sz="900" dirty="0" smtClean="0"/>
              <a:t>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Hualde</a:t>
            </a:r>
            <a:r>
              <a:rPr lang="en-US" sz="900" dirty="0"/>
              <a:t>, J. I. (January 01, 2002). Intonation in Spanish and the other </a:t>
            </a:r>
            <a:r>
              <a:rPr lang="en-US" sz="900" dirty="0" err="1"/>
              <a:t>Ibero</a:t>
            </a:r>
            <a:r>
              <a:rPr lang="en-US" sz="900" dirty="0"/>
              <a:t>-Romance Languages: Overview and status </a:t>
            </a:r>
            <a:r>
              <a:rPr lang="en-US" sz="900" dirty="0" err="1"/>
              <a:t>quaestionis</a:t>
            </a:r>
            <a:r>
              <a:rPr lang="en-US" sz="900" dirty="0"/>
              <a:t>. Amsterdam Studies in the Theory and History of Linguistic Science. Series Iv, Current Issues in Linguistic Theory, 217, 101-116.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Hualde</a:t>
            </a:r>
            <a:r>
              <a:rPr lang="en-US" sz="900" dirty="0"/>
              <a:t>, J. I. (2005). The sounds of Spanish. New York: Cambridge University Press.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Hualde</a:t>
            </a:r>
            <a:r>
              <a:rPr lang="en-US" sz="900" dirty="0"/>
              <a:t>, J.I. &amp; P. </a:t>
            </a:r>
            <a:r>
              <a:rPr lang="en-US" sz="900" dirty="0" err="1"/>
              <a:t>Prieto</a:t>
            </a:r>
            <a:r>
              <a:rPr lang="en-US" sz="900" dirty="0"/>
              <a:t>. To appear in 2014. </a:t>
            </a:r>
            <a:r>
              <a:rPr lang="en-US" sz="900" dirty="0" err="1"/>
              <a:t>Intonational</a:t>
            </a:r>
            <a:r>
              <a:rPr lang="en-US" sz="900" dirty="0"/>
              <a:t> variation in Spanish: European and American varieties. In S. </a:t>
            </a:r>
            <a:r>
              <a:rPr lang="en-US" sz="900" dirty="0" err="1"/>
              <a:t>Frota</a:t>
            </a:r>
            <a:r>
              <a:rPr lang="en-US" sz="900" dirty="0"/>
              <a:t> &amp; P. </a:t>
            </a:r>
            <a:r>
              <a:rPr lang="en-US" sz="900" dirty="0" err="1"/>
              <a:t>Prieto</a:t>
            </a:r>
            <a:r>
              <a:rPr lang="en-US" sz="900" dirty="0"/>
              <a:t> (eds.), </a:t>
            </a:r>
            <a:r>
              <a:rPr lang="en-US" sz="900" dirty="0" err="1"/>
              <a:t>Intonational</a:t>
            </a:r>
            <a:r>
              <a:rPr lang="en-US" sz="900" dirty="0"/>
              <a:t> variation in Romance. Oxford: Oxford University Press.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López-Bobo</a:t>
            </a:r>
            <a:r>
              <a:rPr lang="en-US" sz="900" dirty="0"/>
              <a:t>, M. J., &amp; Cuevas-Alonso, M. (2010). Cantabrian Spanish intonation. </a:t>
            </a:r>
            <a:r>
              <a:rPr lang="en-US" sz="900" i="1" dirty="0"/>
              <a:t>Transcription of intonation of the Spanish language</a:t>
            </a:r>
            <a:r>
              <a:rPr lang="en-US" sz="900" dirty="0"/>
              <a:t>, 49-85.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 smtClean="0"/>
              <a:t>Muntendam</a:t>
            </a:r>
            <a:r>
              <a:rPr lang="en-US" sz="900" dirty="0"/>
              <a:t>, A. G. (2010). Linguistic Transfer in Andean Spanish: Syntax or Pragmatics? (Doctoral dissertation, University of Illinois at Urbana-Champaign).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Nibert</a:t>
            </a:r>
            <a:r>
              <a:rPr lang="en-US" sz="900" dirty="0"/>
              <a:t>, H. (1999). A perception study of intermediate phrasing in Spanish intonation. Advances in Hispanic linguistics, 231-247.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Ortega-</a:t>
            </a:r>
            <a:r>
              <a:rPr lang="en-US" sz="900" dirty="0" err="1"/>
              <a:t>Llebaria</a:t>
            </a:r>
            <a:r>
              <a:rPr lang="en-US" sz="900" dirty="0"/>
              <a:t>, M. and L. </a:t>
            </a:r>
            <a:r>
              <a:rPr lang="en-US" sz="900" dirty="0" err="1"/>
              <a:t>Colantoni</a:t>
            </a:r>
            <a:r>
              <a:rPr lang="en-US" sz="900" dirty="0"/>
              <a:t> (2014). L2 ENGLISH INTONATION . Studies in Second Language Acquisition, 36, </a:t>
            </a:r>
            <a:r>
              <a:rPr lang="en-US" sz="900" dirty="0" err="1"/>
              <a:t>pp</a:t>
            </a:r>
            <a:r>
              <a:rPr lang="en-US" sz="900" dirty="0"/>
              <a:t> 331-353. doi:10.1017/S0272263114000011.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Samek-Lodovici</a:t>
            </a:r>
            <a:r>
              <a:rPr lang="en-US" sz="900" dirty="0"/>
              <a:t>, V. (2003). The internal structure of arguments and its role in complex predicate formation. Natural Language &amp; Linguistic Theory, 21(4), 835-881.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Vanrell</a:t>
            </a:r>
            <a:r>
              <a:rPr lang="en-US" sz="900" dirty="0"/>
              <a:t> Bosch, M. D. M., &amp; Soriano, O. F. (2013). Variation at the Interfaces in </a:t>
            </a:r>
            <a:r>
              <a:rPr lang="en-US" sz="900" dirty="0" err="1"/>
              <a:t>Ibero</a:t>
            </a:r>
            <a:r>
              <a:rPr lang="en-US" sz="900" dirty="0"/>
              <a:t>-Romance. Catalan and Spanish Prosody and Word Order. Catalan Journal of Linguistics, 12, 1-30.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Vallduví</a:t>
            </a:r>
            <a:r>
              <a:rPr lang="en-US" sz="900" dirty="0"/>
              <a:t>, E. (1993). The informational component. IRCS Technical Reports Series, 188.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 </a:t>
            </a:r>
            <a:r>
              <a:rPr lang="en-US" sz="900" dirty="0" err="1"/>
              <a:t>Vallduví</a:t>
            </a:r>
            <a:r>
              <a:rPr lang="en-US" sz="900" dirty="0"/>
              <a:t>, E., &amp; </a:t>
            </a:r>
            <a:r>
              <a:rPr lang="en-US" sz="900" dirty="0" err="1"/>
              <a:t>Engdahl</a:t>
            </a:r>
            <a:r>
              <a:rPr lang="en-US" sz="900" dirty="0"/>
              <a:t>, E. (1996). The linguistic realization of information packaging. Linguistics, 34(3), 459-520.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 err="1"/>
              <a:t>Zubizarreta</a:t>
            </a:r>
            <a:r>
              <a:rPr lang="en-US" sz="900" dirty="0"/>
              <a:t>, M. L. (1998). Prosody, focus, and word order (Vol. 213). Cambridge, MA: MIT Press.</a:t>
            </a:r>
          </a:p>
          <a:p>
            <a:pPr marL="182880" indent="-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900" dirty="0"/>
              <a:t> </a:t>
            </a:r>
          </a:p>
          <a:p>
            <a:pPr marL="182880" indent="-457200">
              <a:spcBef>
                <a:spcPts val="0"/>
              </a:spcBef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5711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20017"/>
            <a:ext cx="9144000" cy="5195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1347" y="1693429"/>
            <a:ext cx="4560892" cy="366909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8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¡MUCHAS GRACIAS!</a:t>
            </a:r>
            <a:endParaRPr lang="en-US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19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INTONATIONAL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0" y="2294755"/>
            <a:ext cx="5285123" cy="4377652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Vanrell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Fernández</a:t>
            </a:r>
            <a:r>
              <a:rPr lang="en-US" dirty="0" smtClean="0">
                <a:solidFill>
                  <a:srgbClr val="000000"/>
                </a:solidFill>
              </a:rPr>
              <a:t>-Soriano (2012):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Methodology: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Production </a:t>
            </a:r>
            <a:r>
              <a:rPr lang="en-US" dirty="0">
                <a:solidFill>
                  <a:srgbClr val="000000"/>
                </a:solidFill>
              </a:rPr>
              <a:t>test: question and </a:t>
            </a:r>
            <a:r>
              <a:rPr lang="en-US" dirty="0" smtClean="0">
                <a:solidFill>
                  <a:srgbClr val="000000"/>
                </a:solidFill>
              </a:rPr>
              <a:t>answer </a:t>
            </a:r>
            <a:r>
              <a:rPr lang="en-US" dirty="0">
                <a:solidFill>
                  <a:srgbClr val="000000"/>
                </a:solidFill>
              </a:rPr>
              <a:t>pairs from short picture stories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Spanish data: 10 speakers from Madrid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Most common strategies for informational focus: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Neutral word order: falling contour 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= Broad Focus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Clefting</a:t>
            </a:r>
            <a:r>
              <a:rPr lang="en-US" dirty="0" smtClean="0">
                <a:solidFill>
                  <a:srgbClr val="000000"/>
                </a:solidFill>
              </a:rPr>
              <a:t>: L+H* H-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= Contrastive Focus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effect of </a:t>
            </a:r>
            <a:r>
              <a:rPr lang="en-US" dirty="0" err="1" smtClean="0">
                <a:solidFill>
                  <a:srgbClr val="000000"/>
                </a:solidFill>
              </a:rPr>
              <a:t>embeddedness</a:t>
            </a:r>
            <a:r>
              <a:rPr lang="en-US" dirty="0" smtClean="0">
                <a:solidFill>
                  <a:srgbClr val="000000"/>
                </a:solidFill>
              </a:rPr>
              <a:t> or length of the constituent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2171700"/>
            <a:ext cx="3835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3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SPANISH: TWO CONFLICTING VIEWS </a:t>
            </a:r>
            <a:r>
              <a:rPr lang="en-US" sz="1800" dirty="0" smtClean="0"/>
              <a:t>(Gabriel, 2006, 2010)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6667" y="2177406"/>
            <a:ext cx="7768233" cy="40889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Derivational studies (</a:t>
            </a:r>
            <a:r>
              <a:rPr lang="en-US" dirty="0" err="1" smtClean="0">
                <a:solidFill>
                  <a:srgbClr val="000000"/>
                </a:solidFill>
              </a:rPr>
              <a:t>Samek-Lodovici</a:t>
            </a:r>
            <a:r>
              <a:rPr lang="en-US" dirty="0" smtClean="0">
                <a:solidFill>
                  <a:srgbClr val="000000"/>
                </a:solidFill>
              </a:rPr>
              <a:t>, 2003; </a:t>
            </a:r>
            <a:r>
              <a:rPr lang="en-US" dirty="0" err="1" smtClean="0">
                <a:solidFill>
                  <a:srgbClr val="000000"/>
                </a:solidFill>
              </a:rPr>
              <a:t>Zubizarreta</a:t>
            </a:r>
            <a:r>
              <a:rPr lang="en-US" dirty="0" smtClean="0">
                <a:solidFill>
                  <a:srgbClr val="000000"/>
                </a:solidFill>
              </a:rPr>
              <a:t>, 1998; Gutiérrez-Bravo, 2002):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dirty="0">
                <a:solidFill>
                  <a:srgbClr val="000000"/>
                </a:solidFill>
              </a:rPr>
              <a:t>information, that is, the focus of a given utterance, comes in final position, </a:t>
            </a:r>
            <a:r>
              <a:rPr lang="en-US" dirty="0" smtClean="0">
                <a:solidFill>
                  <a:srgbClr val="000000"/>
                </a:solidFill>
              </a:rPr>
              <a:t>where it receives </a:t>
            </a:r>
            <a:r>
              <a:rPr lang="en-US" dirty="0">
                <a:solidFill>
                  <a:srgbClr val="000000"/>
                </a:solidFill>
              </a:rPr>
              <a:t>prosodic prominence in </a:t>
            </a:r>
            <a:r>
              <a:rPr lang="en-US" dirty="0" smtClean="0">
                <a:solidFill>
                  <a:srgbClr val="000000"/>
                </a:solidFill>
              </a:rPr>
              <a:t>Spanish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Neutrally focused initial subjects are ungrammatical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SVO word orders with prominence on the subject can only have a contrastive reading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Intonational</a:t>
            </a:r>
            <a:r>
              <a:rPr lang="en-US" dirty="0" smtClean="0">
                <a:solidFill>
                  <a:srgbClr val="000000"/>
                </a:solidFill>
              </a:rPr>
              <a:t> studies (Gabriel 2006, 2010; </a:t>
            </a:r>
            <a:r>
              <a:rPr lang="en-US" dirty="0" err="1" smtClean="0">
                <a:solidFill>
                  <a:srgbClr val="000000"/>
                </a:solidFill>
              </a:rPr>
              <a:t>Muntendam</a:t>
            </a:r>
            <a:r>
              <a:rPr lang="en-US" dirty="0" smtClean="0">
                <a:solidFill>
                  <a:srgbClr val="000000"/>
                </a:solidFill>
              </a:rPr>
              <a:t>, 2009; Hoot, 2012; </a:t>
            </a:r>
            <a:r>
              <a:rPr lang="en-US" dirty="0" err="1" smtClean="0">
                <a:solidFill>
                  <a:srgbClr val="000000"/>
                </a:solidFill>
              </a:rPr>
              <a:t>Vanrell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Fernández</a:t>
            </a:r>
            <a:r>
              <a:rPr lang="en-US" dirty="0" smtClean="0">
                <a:solidFill>
                  <a:srgbClr val="000000"/>
                </a:solidFill>
              </a:rPr>
              <a:t>-Soriano 2013 inter alia):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Focus marking in-situ is perfectly acceptable with a neutral focus reading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7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46" y="2038256"/>
            <a:ext cx="8155054" cy="452263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Zubizarreta</a:t>
            </a:r>
            <a:r>
              <a:rPr lang="en-US" sz="2400" dirty="0" smtClean="0">
                <a:solidFill>
                  <a:srgbClr val="000000"/>
                </a:solidFill>
              </a:rPr>
              <a:t> (1998):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000000"/>
                </a:solidFill>
              </a:rPr>
              <a:t>Nuclear Stress Rule (NSR):</a:t>
            </a:r>
            <a:r>
              <a:rPr lang="en-US" sz="2000" dirty="0">
                <a:solidFill>
                  <a:srgbClr val="000000"/>
                </a:solidFill>
              </a:rPr>
              <a:t> Assign nuclear stress to the rightmost lexical category in a Sentence.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Nuclear stress is Spanish is assigned sentence-finally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FPR (Focus/Prominence Rule): </a:t>
            </a:r>
            <a:r>
              <a:rPr lang="en-US" sz="2000" dirty="0">
                <a:solidFill>
                  <a:srgbClr val="000000"/>
                </a:solidFill>
              </a:rPr>
              <a:t>The focused constituent is the most prominent one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P-movement </a:t>
            </a:r>
            <a:r>
              <a:rPr lang="en-US" sz="2000" dirty="0" smtClean="0">
                <a:solidFill>
                  <a:srgbClr val="000000"/>
                </a:solidFill>
              </a:rPr>
              <a:t>(movement of non-focused constituents) takes place In Spanish when </a:t>
            </a:r>
            <a:r>
              <a:rPr lang="en-US" sz="2000" dirty="0">
                <a:solidFill>
                  <a:srgbClr val="000000"/>
                </a:solidFill>
              </a:rPr>
              <a:t>the NSR and the FPR assign </a:t>
            </a:r>
            <a:r>
              <a:rPr lang="en-US" sz="2000" dirty="0" smtClean="0">
                <a:solidFill>
                  <a:srgbClr val="000000"/>
                </a:solidFill>
              </a:rPr>
              <a:t>prominence </a:t>
            </a:r>
            <a:r>
              <a:rPr lang="en-US" sz="2000" dirty="0">
                <a:solidFill>
                  <a:srgbClr val="000000"/>
                </a:solidFill>
              </a:rPr>
              <a:t>to different </a:t>
            </a:r>
            <a:r>
              <a:rPr lang="en-US" sz="2000" dirty="0" smtClean="0">
                <a:solidFill>
                  <a:srgbClr val="000000"/>
                </a:solidFill>
              </a:rPr>
              <a:t>constituents:</a:t>
            </a:r>
          </a:p>
          <a:p>
            <a:pPr lvl="3"/>
            <a:r>
              <a:rPr lang="en-US" sz="2000" dirty="0" smtClean="0">
                <a:solidFill>
                  <a:srgbClr val="000000"/>
                </a:solidFill>
              </a:rPr>
              <a:t>* [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000" dirty="0" err="1" smtClean="0">
                <a:solidFill>
                  <a:srgbClr val="000000"/>
                </a:solidFill>
              </a:rPr>
              <a:t>El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ni</a:t>
            </a:r>
            <a:r>
              <a:rPr lang="en-US" sz="2000" dirty="0" err="1" smtClean="0">
                <a:solidFill>
                  <a:srgbClr val="000000"/>
                </a:solidFill>
              </a:rPr>
              <a:t>ño</a:t>
            </a:r>
            <a:r>
              <a:rPr lang="en-US" sz="2000" dirty="0" smtClean="0">
                <a:solidFill>
                  <a:srgbClr val="000000"/>
                </a:solidFill>
              </a:rPr>
              <a:t>] </a:t>
            </a:r>
            <a:r>
              <a:rPr lang="en-US" sz="2000" dirty="0" err="1" smtClean="0">
                <a:solidFill>
                  <a:srgbClr val="000000"/>
                </a:solidFill>
              </a:rPr>
              <a:t>rompió</a:t>
            </a:r>
            <a:r>
              <a:rPr lang="en-US" sz="2000" dirty="0" smtClean="0">
                <a:solidFill>
                  <a:srgbClr val="000000"/>
                </a:solidFill>
              </a:rPr>
              <a:t> el </a:t>
            </a:r>
            <a:r>
              <a:rPr lang="en-US" sz="2000" dirty="0" err="1" smtClean="0">
                <a:solidFill>
                  <a:srgbClr val="000000"/>
                </a:solidFill>
              </a:rPr>
              <a:t>vaso</a:t>
            </a:r>
            <a:endParaRPr lang="en-US" sz="2000" dirty="0">
              <a:solidFill>
                <a:srgbClr val="000000"/>
              </a:solidFill>
            </a:endParaRPr>
          </a:p>
          <a:p>
            <a:pPr lvl="3"/>
            <a:r>
              <a:rPr lang="en-US" sz="2000" dirty="0" err="1" smtClean="0">
                <a:solidFill>
                  <a:srgbClr val="000000"/>
                </a:solidFill>
              </a:rPr>
              <a:t>Rompió</a:t>
            </a:r>
            <a:r>
              <a:rPr lang="en-US" sz="2000" dirty="0" smtClean="0">
                <a:solidFill>
                  <a:srgbClr val="000000"/>
                </a:solidFill>
              </a:rPr>
              <a:t> el </a:t>
            </a:r>
            <a:r>
              <a:rPr lang="en-US" sz="2000" dirty="0" err="1" smtClean="0">
                <a:solidFill>
                  <a:srgbClr val="000000"/>
                </a:solidFill>
              </a:rPr>
              <a:t>vaso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[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000" dirty="0" err="1" smtClean="0">
                <a:solidFill>
                  <a:srgbClr val="000000"/>
                </a:solidFill>
              </a:rPr>
              <a:t>el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</a:rPr>
              <a:t>ni</a:t>
            </a:r>
            <a:r>
              <a:rPr lang="en-US" sz="2000" dirty="0" err="1">
                <a:solidFill>
                  <a:srgbClr val="000000"/>
                </a:solidFill>
              </a:rPr>
              <a:t>ño</a:t>
            </a:r>
            <a:r>
              <a:rPr lang="en-US" sz="2000" dirty="0" smtClean="0">
                <a:solidFill>
                  <a:srgbClr val="000000"/>
                </a:solidFill>
              </a:rPr>
              <a:t>]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INTONATIONAL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13" y="2219707"/>
            <a:ext cx="7900187" cy="42280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Gabriel (2010):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Semi-spontaneous data from an elicited production task (short stories and questions targeting different informational-structural readings)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Subjects from two different Argentinian varieties: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Porteño</a:t>
            </a:r>
            <a:r>
              <a:rPr lang="en-US" dirty="0" smtClean="0">
                <a:solidFill>
                  <a:srgbClr val="000000"/>
                </a:solidFill>
              </a:rPr>
              <a:t> Spanish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Speakers from Neuquén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Results: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</a:rPr>
              <a:t>Clause-initial placement of focused subjects </a:t>
            </a:r>
            <a:r>
              <a:rPr lang="en-US" dirty="0" smtClean="0">
                <a:solidFill>
                  <a:srgbClr val="000000"/>
                </a:solidFill>
              </a:rPr>
              <a:t>(95% of the non-complex declaratives)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Clause-final subjects when the object is realized as a </a:t>
            </a:r>
            <a:r>
              <a:rPr lang="en-US" dirty="0" err="1" smtClean="0">
                <a:solidFill>
                  <a:srgbClr val="000000"/>
                </a:solidFill>
              </a:rPr>
              <a:t>clitic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Focused objects, normally in final position</a:t>
            </a:r>
          </a:p>
        </p:txBody>
      </p:sp>
    </p:spTree>
    <p:extLst>
      <p:ext uri="{BB962C8B-B14F-4D97-AF65-F5344CB8AC3E}">
        <p14:creationId xmlns:p14="http://schemas.microsoft.com/office/powerpoint/2010/main" val="302701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INTONATIONAL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2038256"/>
            <a:ext cx="8296049" cy="422807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Gabriel (2006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Methodology: answering to questions, reading given sentences and spontaneous speech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Subjects: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17 speakers of Close-to-Standard (CTS) varieties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1 speaker of </a:t>
            </a:r>
            <a:r>
              <a:rPr lang="en-US" dirty="0" err="1" smtClean="0">
                <a:solidFill>
                  <a:srgbClr val="000000"/>
                </a:solidFill>
              </a:rPr>
              <a:t>porteño</a:t>
            </a:r>
            <a:r>
              <a:rPr lang="en-US" dirty="0" smtClean="0">
                <a:solidFill>
                  <a:srgbClr val="000000"/>
                </a:solidFill>
              </a:rPr>
              <a:t> Spanish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Results: differences in pitch accents: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CTS dialects: LH* in pre-nuclear position/LH* or L* in final position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Porteño</a:t>
            </a:r>
            <a:r>
              <a:rPr lang="en-US" dirty="0" smtClean="0">
                <a:solidFill>
                  <a:srgbClr val="000000"/>
                </a:solidFill>
              </a:rPr>
              <a:t> Spanish: H* in pre-nuclear position/ HL* in final position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06" y="5193132"/>
            <a:ext cx="4584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INTONATIONAL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93" y="2177404"/>
            <a:ext cx="7848507" cy="4680596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Vanrell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Fernández</a:t>
            </a:r>
            <a:r>
              <a:rPr lang="en-US" dirty="0" smtClean="0">
                <a:solidFill>
                  <a:srgbClr val="000000"/>
                </a:solidFill>
              </a:rPr>
              <a:t>-Soriano (2013):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Production test: question and answer pairs from short picture </a:t>
            </a:r>
            <a:r>
              <a:rPr lang="en-US" dirty="0" smtClean="0">
                <a:solidFill>
                  <a:srgbClr val="000000"/>
                </a:solidFill>
              </a:rPr>
              <a:t>stories: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Items were controlled for </a:t>
            </a:r>
            <a:r>
              <a:rPr lang="en-US" dirty="0" err="1" smtClean="0">
                <a:solidFill>
                  <a:srgbClr val="000000"/>
                </a:solidFill>
              </a:rPr>
              <a:t>embeddedness</a:t>
            </a:r>
            <a:r>
              <a:rPr lang="en-US" dirty="0" smtClean="0">
                <a:solidFill>
                  <a:srgbClr val="000000"/>
                </a:solidFill>
              </a:rPr>
              <a:t> and focused constituent: S V O1 O2/Adjunct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Subjects: speakers from different dialects (1 or 2 speakers/dialect)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Results for Castilian Spanish: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More frequent option/ Second more frequent option: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887" b="25332"/>
          <a:stretch/>
        </p:blipFill>
        <p:spPr>
          <a:xfrm>
            <a:off x="2333221" y="5163387"/>
            <a:ext cx="6391679" cy="775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1026" b="26696"/>
          <a:stretch/>
        </p:blipFill>
        <p:spPr>
          <a:xfrm>
            <a:off x="2429969" y="6139752"/>
            <a:ext cx="6294931" cy="6268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201153"/>
            <a:ext cx="2333221" cy="643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Informational focus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123250"/>
            <a:ext cx="2333221" cy="643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Contrastive focus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808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5816</TotalTime>
  <Words>2166</Words>
  <Application>Microsoft Macintosh PowerPoint</Application>
  <PresentationFormat>On-screen Show (4:3)</PresentationFormat>
  <Paragraphs>308</Paragraphs>
  <Slides>43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Perception</vt:lpstr>
      <vt:lpstr>INFORMATIONAL FOCUS IN ASTURIAN SPANISH: PROSODY AND SYNTAX </vt:lpstr>
      <vt:lpstr>INTRODUCTION</vt:lpstr>
      <vt:lpstr>BACKGROUND</vt:lpstr>
      <vt:lpstr>THE EXPRESSION OF FOCUS</vt:lpstr>
      <vt:lpstr>SPANISH: TWO CONFLICTING VIEWS (Gabriel, 2006, 2010) </vt:lpstr>
      <vt:lpstr>DERIVATIONAL ANALYSES</vt:lpstr>
      <vt:lpstr>INTONATIONAL STUDIES</vt:lpstr>
      <vt:lpstr>INTONATIONAL STUDIES</vt:lpstr>
      <vt:lpstr>INTONATIONAL STUDIES</vt:lpstr>
      <vt:lpstr>MORE EVIDENCE</vt:lpstr>
      <vt:lpstr>CONCLUSIONS FROM THE PREVIOUS LITERATURE</vt:lpstr>
      <vt:lpstr>PRESENT STUDY</vt:lpstr>
      <vt:lpstr>OBJECTIVES</vt:lpstr>
      <vt:lpstr>WHY ASTURIAN SPANISH?</vt:lpstr>
      <vt:lpstr>HYPOTHESES</vt:lpstr>
      <vt:lpstr>METHODOLOGY</vt:lpstr>
      <vt:lpstr>Examples</vt:lpstr>
      <vt:lpstr>PARTICIPANTS</vt:lpstr>
      <vt:lpstr>ANALYSIS</vt:lpstr>
      <vt:lpstr>RESULTS</vt:lpstr>
      <vt:lpstr>FOCUS IN SITU</vt:lpstr>
      <vt:lpstr>Focus in situ: subject  L+&lt;H*</vt:lpstr>
      <vt:lpstr>Focus in situ: subject  L+&lt;H* H-</vt:lpstr>
      <vt:lpstr>Focus in situ: object  L+&lt;H* </vt:lpstr>
      <vt:lpstr>Focus in situ: object  L+&lt;H* H-</vt:lpstr>
      <vt:lpstr>Broad focus</vt:lpstr>
      <vt:lpstr>Focus in situ: subject  L+H* !H-</vt:lpstr>
      <vt:lpstr>CONTRASTIVE FOCUS-in situ</vt:lpstr>
      <vt:lpstr>CLEFTING</vt:lpstr>
      <vt:lpstr>Clefting: subject   L+&lt;H* H-</vt:lpstr>
      <vt:lpstr>Clefting: object   L+&lt;H* H-</vt:lpstr>
      <vt:lpstr>Clefting: object   L+H* !H-</vt:lpstr>
      <vt:lpstr>CONTRASTIVE FOCUS-clefting</vt:lpstr>
      <vt:lpstr>P-MOVEMENT</vt:lpstr>
      <vt:lpstr>P-movement: subject   L+&lt;H* H- L* L%</vt:lpstr>
      <vt:lpstr>P-movement: object L+&lt;H* H- H+L* L%</vt:lpstr>
      <vt:lpstr>DISCUSSION</vt:lpstr>
      <vt:lpstr>DISCUSSION</vt:lpstr>
      <vt:lpstr>FUTURE STUDIES</vt:lpstr>
      <vt:lpstr>CONCLUSIONS</vt:lpstr>
      <vt:lpstr>BIBLIOGRAPHY</vt:lpstr>
      <vt:lpstr>PowerPoint Presentation</vt:lpstr>
      <vt:lpstr>INTONATIONAL STUDIES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INFORMATIONAL FOCUS IN ASTURIAN SPANISH: PROSODY AND SYNTAX </dc:title>
  <dc:creator>Covadonga  Sánchez Alvarado</dc:creator>
  <cp:lastModifiedBy>Covadonga  Sánchez Alvarado</cp:lastModifiedBy>
  <cp:revision>118</cp:revision>
  <dcterms:created xsi:type="dcterms:W3CDTF">2014-09-29T17:49:30Z</dcterms:created>
  <dcterms:modified xsi:type="dcterms:W3CDTF">2014-10-09T20:52:58Z</dcterms:modified>
</cp:coreProperties>
</file>