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82" r:id="rId5"/>
    <p:sldId id="259" r:id="rId6"/>
    <p:sldId id="260" r:id="rId7"/>
    <p:sldId id="287" r:id="rId8"/>
    <p:sldId id="285" r:id="rId9"/>
    <p:sldId id="263" r:id="rId10"/>
    <p:sldId id="261" r:id="rId11"/>
    <p:sldId id="279" r:id="rId12"/>
    <p:sldId id="277" r:id="rId13"/>
    <p:sldId id="268" r:id="rId14"/>
    <p:sldId id="269" r:id="rId15"/>
    <p:sldId id="271" r:id="rId16"/>
    <p:sldId id="280" r:id="rId17"/>
    <p:sldId id="278" r:id="rId18"/>
    <p:sldId id="264" r:id="rId19"/>
    <p:sldId id="265" r:id="rId20"/>
    <p:sldId id="266" r:id="rId21"/>
    <p:sldId id="267" r:id="rId22"/>
    <p:sldId id="281" r:id="rId23"/>
    <p:sldId id="272" r:id="rId24"/>
    <p:sldId id="274" r:id="rId25"/>
    <p:sldId id="275" r:id="rId26"/>
    <p:sldId id="270" r:id="rId27"/>
    <p:sldId id="289" r:id="rId28"/>
    <p:sldId id="290" r:id="rId29"/>
    <p:sldId id="283" r:id="rId30"/>
    <p:sldId id="284" r:id="rId31"/>
    <p:sldId id="288"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ennifer\Documents\Dissertation\IDtokens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182221074825"/>
          <c:y val="4.78017372557887E-2"/>
          <c:w val="0.72405666905273203"/>
          <c:h val="0.77706405120412581"/>
        </c:manualLayout>
      </c:layout>
      <c:scatterChart>
        <c:scatterStyle val="smoothMarker"/>
        <c:varyColors val="0"/>
        <c:ser>
          <c:idx val="0"/>
          <c:order val="0"/>
          <c:tx>
            <c:v>CBA</c:v>
          </c:tx>
          <c:spPr>
            <a:ln w="57150"/>
          </c:spPr>
          <c:marker>
            <c:spPr>
              <a:ln w="57150"/>
            </c:spPr>
          </c:marker>
          <c:xVal>
            <c:numRef>
              <c:f>alignment!$W$2:$W$4</c:f>
              <c:numCache>
                <c:formatCode>General</c:formatCode>
                <c:ptCount val="3"/>
                <c:pt idx="0">
                  <c:v>-8.3782608695652204E-3</c:v>
                </c:pt>
                <c:pt idx="1">
                  <c:v>0</c:v>
                </c:pt>
                <c:pt idx="2">
                  <c:v>8.9652173913043504E-2</c:v>
                </c:pt>
              </c:numCache>
            </c:numRef>
          </c:xVal>
          <c:yVal>
            <c:numRef>
              <c:f>alignment!$V$2:$V$4</c:f>
              <c:numCache>
                <c:formatCode>General</c:formatCode>
                <c:ptCount val="3"/>
                <c:pt idx="0">
                  <c:v>3.7229565217391301</c:v>
                </c:pt>
                <c:pt idx="1">
                  <c:v>4.1084782608695658</c:v>
                </c:pt>
                <c:pt idx="2">
                  <c:v>4.6459999999999892</c:v>
                </c:pt>
              </c:numCache>
            </c:numRef>
          </c:yVal>
          <c:smooth val="1"/>
        </c:ser>
        <c:ser>
          <c:idx val="1"/>
          <c:order val="1"/>
          <c:tx>
            <c:v>BAS</c:v>
          </c:tx>
          <c:spPr>
            <a:ln w="57150"/>
          </c:spPr>
          <c:marker>
            <c:spPr>
              <a:ln w="57150"/>
            </c:spPr>
          </c:marker>
          <c:xVal>
            <c:numRef>
              <c:f>alignment!$W$5:$W$7</c:f>
              <c:numCache>
                <c:formatCode>General</c:formatCode>
                <c:ptCount val="3"/>
                <c:pt idx="0">
                  <c:v>0</c:v>
                </c:pt>
                <c:pt idx="1">
                  <c:v>9.5999999999999905E-3</c:v>
                </c:pt>
                <c:pt idx="2">
                  <c:v>0.10780000000000001</c:v>
                </c:pt>
              </c:numCache>
            </c:numRef>
          </c:xVal>
          <c:yVal>
            <c:numRef>
              <c:f>alignment!$V$5:$V$7</c:f>
              <c:numCache>
                <c:formatCode>General</c:formatCode>
                <c:ptCount val="3"/>
                <c:pt idx="0">
                  <c:v>4.3757999999999999</c:v>
                </c:pt>
                <c:pt idx="1">
                  <c:v>4.0718000000000014</c:v>
                </c:pt>
                <c:pt idx="2">
                  <c:v>4.5657999999999994</c:v>
                </c:pt>
              </c:numCache>
            </c:numRef>
          </c:yVal>
          <c:smooth val="1"/>
        </c:ser>
        <c:ser>
          <c:idx val="2"/>
          <c:order val="2"/>
          <c:tx>
            <c:v>TUC</c:v>
          </c:tx>
          <c:spPr>
            <a:ln w="57150"/>
          </c:spPr>
          <c:marker>
            <c:spPr>
              <a:ln w="57150"/>
            </c:spPr>
          </c:marker>
          <c:xVal>
            <c:numRef>
              <c:f>alignment!$W$8:$W$10</c:f>
              <c:numCache>
                <c:formatCode>General</c:formatCode>
                <c:ptCount val="3"/>
                <c:pt idx="0">
                  <c:v>-7.1250000000000098E-3</c:v>
                </c:pt>
                <c:pt idx="1">
                  <c:v>0</c:v>
                </c:pt>
                <c:pt idx="2">
                  <c:v>0.13625000000000001</c:v>
                </c:pt>
              </c:numCache>
            </c:numRef>
          </c:xVal>
          <c:yVal>
            <c:numRef>
              <c:f>alignment!$V$8:$V$10</c:f>
              <c:numCache>
                <c:formatCode>General</c:formatCode>
                <c:ptCount val="3"/>
                <c:pt idx="0">
                  <c:v>4.3074999999999974</c:v>
                </c:pt>
                <c:pt idx="1">
                  <c:v>4.2795000000000014</c:v>
                </c:pt>
                <c:pt idx="2">
                  <c:v>4.9340000000000002</c:v>
                </c:pt>
              </c:numCache>
            </c:numRef>
          </c:yVal>
          <c:smooth val="1"/>
        </c:ser>
        <c:dLbls>
          <c:showLegendKey val="0"/>
          <c:showVal val="0"/>
          <c:showCatName val="0"/>
          <c:showSerName val="0"/>
          <c:showPercent val="0"/>
          <c:showBubbleSize val="0"/>
        </c:dLbls>
        <c:axId val="35284096"/>
        <c:axId val="35286016"/>
      </c:scatterChart>
      <c:valAx>
        <c:axId val="35284096"/>
        <c:scaling>
          <c:orientation val="minMax"/>
        </c:scaling>
        <c:delete val="0"/>
        <c:axPos val="b"/>
        <c:title>
          <c:tx>
            <c:rich>
              <a:bodyPr/>
              <a:lstStyle/>
              <a:p>
                <a:pPr>
                  <a:defRPr sz="1800"/>
                </a:pPr>
                <a:r>
                  <a:rPr lang="en-US" sz="1800"/>
                  <a:t>Time Latency (seconds),</a:t>
                </a:r>
                <a:r>
                  <a:rPr lang="en-US" sz="1800" baseline="0"/>
                  <a:t> 0=onset of tonic syllable</a:t>
                </a:r>
                <a:endParaRPr lang="en-US" sz="1800"/>
              </a:p>
            </c:rich>
          </c:tx>
          <c:overlay val="0"/>
        </c:title>
        <c:numFmt formatCode="General" sourceLinked="1"/>
        <c:majorTickMark val="out"/>
        <c:minorTickMark val="none"/>
        <c:tickLblPos val="nextTo"/>
        <c:txPr>
          <a:bodyPr/>
          <a:lstStyle/>
          <a:p>
            <a:pPr>
              <a:defRPr sz="1400"/>
            </a:pPr>
            <a:endParaRPr lang="en-US"/>
          </a:p>
        </c:txPr>
        <c:crossAx val="35286016"/>
        <c:crosses val="autoZero"/>
        <c:crossBetween val="midCat"/>
      </c:valAx>
      <c:valAx>
        <c:axId val="35286016"/>
        <c:scaling>
          <c:orientation val="minMax"/>
          <c:max val="5"/>
          <c:min val="3.4"/>
        </c:scaling>
        <c:delete val="0"/>
        <c:axPos val="l"/>
        <c:majorGridlines/>
        <c:title>
          <c:tx>
            <c:rich>
              <a:bodyPr rot="-5400000" vert="horz"/>
              <a:lstStyle/>
              <a:p>
                <a:pPr>
                  <a:defRPr sz="1800"/>
                </a:pPr>
                <a:r>
                  <a:rPr lang="en-US" sz="1800"/>
                  <a:t>Fundamental Frequency (ERB)</a:t>
                </a:r>
              </a:p>
            </c:rich>
          </c:tx>
          <c:layout>
            <c:manualLayout>
              <c:xMode val="edge"/>
              <c:yMode val="edge"/>
              <c:x val="1.9867931281317107E-2"/>
              <c:y val="0.15819196942487448"/>
            </c:manualLayout>
          </c:layout>
          <c:overlay val="0"/>
        </c:title>
        <c:numFmt formatCode="General" sourceLinked="1"/>
        <c:majorTickMark val="out"/>
        <c:minorTickMark val="none"/>
        <c:tickLblPos val="low"/>
        <c:txPr>
          <a:bodyPr/>
          <a:lstStyle/>
          <a:p>
            <a:pPr>
              <a:defRPr sz="1600"/>
            </a:pPr>
            <a:endParaRPr lang="en-US"/>
          </a:p>
        </c:txPr>
        <c:crossAx val="35284096"/>
        <c:crosses val="autoZero"/>
        <c:crossBetween val="midCat"/>
      </c:valAx>
    </c:plotArea>
    <c:legend>
      <c:legendPos val="r"/>
      <c:overlay val="0"/>
      <c:txPr>
        <a:bodyPr/>
        <a:lstStyle/>
        <a:p>
          <a:pPr>
            <a:defRPr sz="2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68F73-A281-449D-9F8B-C5B68127D4ED}" type="datetimeFigureOut">
              <a:rPr lang="en-US" smtClean="0"/>
              <a:t>10/11/2014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85A78-F836-4E91-B562-06C5B49E371A}" type="slidenum">
              <a:rPr lang="en-US" smtClean="0"/>
              <a:t>‹#›</a:t>
            </a:fld>
            <a:endParaRPr lang="en-US"/>
          </a:p>
        </p:txBody>
      </p:sp>
    </p:spTree>
    <p:extLst>
      <p:ext uri="{BB962C8B-B14F-4D97-AF65-F5344CB8AC3E}">
        <p14:creationId xmlns:p14="http://schemas.microsoft.com/office/powerpoint/2010/main" val="201748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Tucumán tokens were the most consistent, with 7/8 tokens reaching the peak in the tonic syllable. In the eighth case the peak was post-tonic. The other two dialect groups showed more diversity. Córdoba speakers reached the peak in the pre-tonic syllable in 5/23 tokens, the tonic in 13/23 tokens, and the post-tonic in the remaining 5/23 tokens. Buenos Aires tokens, though much fewer, showed a similar mixed distribution: 1 pre-tonic peak, 2 tonic, and 2 post-tonic</a:t>
            </a:r>
            <a:endParaRPr lang="en-US" dirty="0"/>
          </a:p>
        </p:txBody>
      </p:sp>
      <p:sp>
        <p:nvSpPr>
          <p:cNvPr id="4" name="Slide Number Placeholder 3"/>
          <p:cNvSpPr>
            <a:spLocks noGrp="1"/>
          </p:cNvSpPr>
          <p:nvPr>
            <p:ph type="sldNum" sz="quarter" idx="10"/>
          </p:nvPr>
        </p:nvSpPr>
        <p:spPr/>
        <p:txBody>
          <a:bodyPr/>
          <a:lstStyle/>
          <a:p>
            <a:fld id="{8E685A78-F836-4E91-B562-06C5B49E371A}" type="slidenum">
              <a:rPr lang="en-US" smtClean="0"/>
              <a:t>14</a:t>
            </a:fld>
            <a:endParaRPr lang="en-US"/>
          </a:p>
        </p:txBody>
      </p:sp>
    </p:spTree>
    <p:extLst>
      <p:ext uri="{BB962C8B-B14F-4D97-AF65-F5344CB8AC3E}">
        <p14:creationId xmlns:p14="http://schemas.microsoft.com/office/powerpoint/2010/main" val="123223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D06AE5-8872-40B6-B4F5-D789D503A06A}"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2B191-81D4-40DF-A546-FF846DC3D7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06AE5-8872-40B6-B4F5-D789D503A06A}"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2B191-81D4-40DF-A546-FF846DC3D7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D06AE5-8872-40B6-B4F5-D789D503A06A}"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2B191-81D4-40DF-A546-FF846DC3D72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06AE5-8872-40B6-B4F5-D789D503A06A}"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2B191-81D4-40DF-A546-FF846DC3D72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06AE5-8872-40B6-B4F5-D789D503A06A}" type="datetimeFigureOut">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2B191-81D4-40DF-A546-FF846DC3D7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D06AE5-8872-40B6-B4F5-D789D503A06A}" type="datetimeFigureOut">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2B191-81D4-40DF-A546-FF846DC3D72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D06AE5-8872-40B6-B4F5-D789D503A06A}" type="datetimeFigureOut">
              <a:rPr lang="en-US" smtClean="0"/>
              <a:t>10/11/2014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2B191-81D4-40DF-A546-FF846DC3D7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06AE5-8872-40B6-B4F5-D789D503A06A}" type="datetimeFigureOut">
              <a:rPr lang="en-US" smtClean="0"/>
              <a:t>10/11/2014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2B191-81D4-40DF-A546-FF846DC3D7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DD06AE5-8872-40B6-B4F5-D789D503A06A}" type="datetimeFigureOut">
              <a:rPr lang="en-US" smtClean="0"/>
              <a:t>10/11/2014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2B191-81D4-40DF-A546-FF846DC3D7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D06AE5-8872-40B6-B4F5-D789D503A06A}" type="datetimeFigureOut">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2B191-81D4-40DF-A546-FF846DC3D72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06AE5-8872-40B6-B4F5-D789D503A06A}" type="datetimeFigureOut">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2B191-81D4-40DF-A546-FF846DC3D72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D06AE5-8872-40B6-B4F5-D789D503A06A}" type="datetimeFigureOut">
              <a:rPr lang="en-US" smtClean="0"/>
              <a:t>10/11/2014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462B191-81D4-40DF-A546-FF846DC3D72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tags" Target="../tags/tag2.xml"/><Relationship Id="rId5" Type="http://schemas.openxmlformats.org/officeDocument/2006/relationships/audio" Target="../media/media5.wav"/><Relationship Id="rId10" Type="http://schemas.openxmlformats.org/officeDocument/2006/relationships/image" Target="../media/image3.png"/><Relationship Id="rId4" Type="http://schemas.microsoft.com/office/2007/relationships/media" Target="../media/media5.wav"/><Relationship Id="rId9"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enjamins.com/cgi-bin/t_bookview.cgi?bookid=HSM%201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4" Type="http://schemas.openxmlformats.org/officeDocument/2006/relationships/audio" Target="../media/media2.wav"/><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80108"/>
          </a:xfrm>
        </p:spPr>
        <p:txBody>
          <a:bodyPr>
            <a:normAutofit fontScale="90000"/>
          </a:bodyPr>
          <a:lstStyle/>
          <a:p>
            <a:r>
              <a:rPr lang="en-US" sz="4000" b="1" dirty="0">
                <a:latin typeface="Perpetua" panose="02020502060401020303" pitchFamily="18" charset="0"/>
              </a:rPr>
              <a:t>Using prosody and intonation to identify accents: </a:t>
            </a:r>
            <a:r>
              <a:rPr lang="en-US" sz="3600" b="1" i="1" dirty="0">
                <a:latin typeface="Perpetua" panose="02020502060401020303" pitchFamily="18" charset="0"/>
              </a:rPr>
              <a:t>The role of peak and valley alignment in the Spanish of Córdoba, Argentina</a:t>
            </a:r>
            <a:r>
              <a:rPr lang="en-US" sz="4000" i="1" dirty="0"/>
              <a:t/>
            </a:r>
            <a:br>
              <a:rPr lang="en-US" sz="4000" i="1" dirty="0"/>
            </a:br>
            <a:endParaRPr lang="en-US" i="1" dirty="0"/>
          </a:p>
        </p:txBody>
      </p:sp>
      <p:sp>
        <p:nvSpPr>
          <p:cNvPr id="3" name="Subtitle 2"/>
          <p:cNvSpPr>
            <a:spLocks noGrp="1"/>
          </p:cNvSpPr>
          <p:nvPr>
            <p:ph type="subTitle" idx="1"/>
          </p:nvPr>
        </p:nvSpPr>
        <p:spPr>
          <a:xfrm>
            <a:off x="1371600" y="3556000"/>
            <a:ext cx="6400800" cy="1777999"/>
          </a:xfrm>
        </p:spPr>
        <p:txBody>
          <a:bodyPr>
            <a:normAutofit fontScale="85000" lnSpcReduction="20000"/>
          </a:bodyPr>
          <a:lstStyle/>
          <a:p>
            <a:r>
              <a:rPr lang="en-US" sz="2800" b="1" dirty="0">
                <a:latin typeface="FrankRuehl" panose="020E0503060101010101" pitchFamily="34" charset="-79"/>
                <a:cs typeface="FrankRuehl" panose="020E0503060101010101" pitchFamily="34" charset="-79"/>
              </a:rPr>
              <a:t>Jennifer Lang-</a:t>
            </a:r>
            <a:r>
              <a:rPr lang="en-US" sz="2800" b="1" dirty="0" err="1">
                <a:latin typeface="FrankRuehl" panose="020E0503060101010101" pitchFamily="34" charset="-79"/>
                <a:cs typeface="FrankRuehl" panose="020E0503060101010101" pitchFamily="34" charset="-79"/>
              </a:rPr>
              <a:t>Rigal</a:t>
            </a:r>
            <a:endParaRPr lang="en-US" sz="2800" b="1" dirty="0">
              <a:latin typeface="FrankRuehl" panose="020E0503060101010101" pitchFamily="34" charset="-79"/>
              <a:cs typeface="FrankRuehl" panose="020E0503060101010101" pitchFamily="34" charset="-79"/>
            </a:endParaRPr>
          </a:p>
          <a:p>
            <a:r>
              <a:rPr lang="en-US" sz="2800" b="1" dirty="0">
                <a:latin typeface="FrankRuehl" panose="020E0503060101010101" pitchFamily="34" charset="-79"/>
                <a:cs typeface="FrankRuehl" panose="020E0503060101010101" pitchFamily="34" charset="-79"/>
              </a:rPr>
              <a:t>James Madison University</a:t>
            </a:r>
          </a:p>
          <a:p>
            <a:endParaRPr lang="en-US" b="1" dirty="0" smtClean="0"/>
          </a:p>
          <a:p>
            <a:r>
              <a:rPr lang="en-US" sz="2600" b="1" dirty="0" err="1" smtClean="0">
                <a:latin typeface="Perpetua" panose="02020502060401020303" pitchFamily="18" charset="0"/>
              </a:rPr>
              <a:t>InToSpan</a:t>
            </a:r>
            <a:r>
              <a:rPr lang="en-US" sz="2600" b="1" dirty="0" smtClean="0">
                <a:latin typeface="Perpetua" panose="02020502060401020303" pitchFamily="18" charset="0"/>
              </a:rPr>
              <a:t> I</a:t>
            </a:r>
            <a:r>
              <a:rPr lang="en-US" sz="2600" dirty="0" smtClean="0">
                <a:latin typeface="Perpetua" panose="02020502060401020303" pitchFamily="18" charset="0"/>
              </a:rPr>
              <a:t>, University of Massachusetts Amherst</a:t>
            </a:r>
          </a:p>
          <a:p>
            <a:r>
              <a:rPr lang="en-US" sz="2600" dirty="0" smtClean="0">
                <a:latin typeface="Perpetua" panose="02020502060401020303" pitchFamily="18" charset="0"/>
              </a:rPr>
              <a:t>Oct.2014</a:t>
            </a:r>
          </a:p>
        </p:txBody>
      </p:sp>
    </p:spTree>
    <p:extLst>
      <p:ext uri="{BB962C8B-B14F-4D97-AF65-F5344CB8AC3E}">
        <p14:creationId xmlns:p14="http://schemas.microsoft.com/office/powerpoint/2010/main" val="1256191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err="1" smtClean="0"/>
              <a:t>Speakers</a:t>
            </a:r>
            <a:endParaRPr lang="en-US" dirty="0"/>
          </a:p>
        </p:txBody>
      </p:sp>
      <p:sp>
        <p:nvSpPr>
          <p:cNvPr id="2" name="Content Placeholder 1"/>
          <p:cNvSpPr>
            <a:spLocks noGrp="1"/>
          </p:cNvSpPr>
          <p:nvPr>
            <p:ph sz="quarter" idx="13"/>
          </p:nvPr>
        </p:nvSpPr>
        <p:spPr>
          <a:xfrm>
            <a:off x="381001" y="2286000"/>
            <a:ext cx="3810000" cy="3840480"/>
          </a:xfrm>
        </p:spPr>
        <p:txBody>
          <a:bodyPr>
            <a:normAutofit lnSpcReduction="10000"/>
          </a:bodyPr>
          <a:lstStyle/>
          <a:p>
            <a:endParaRPr lang="en-US" dirty="0" smtClean="0"/>
          </a:p>
          <a:p>
            <a:r>
              <a:rPr lang="en-US" dirty="0" smtClean="0"/>
              <a:t>Spontaneous</a:t>
            </a:r>
            <a:r>
              <a:rPr lang="en-US" dirty="0"/>
              <a:t>, natural </a:t>
            </a:r>
            <a:r>
              <a:rPr lang="en-US" dirty="0" smtClean="0"/>
              <a:t>speech from sociolinguistic interviews</a:t>
            </a:r>
          </a:p>
          <a:p>
            <a:r>
              <a:rPr lang="en-US" dirty="0" smtClean="0"/>
              <a:t>Córdoba capital – lifetime residents</a:t>
            </a:r>
          </a:p>
          <a:p>
            <a:r>
              <a:rPr lang="en-US" dirty="0" smtClean="0"/>
              <a:t>Control groups: Buenos Aires and Tucumán natives</a:t>
            </a:r>
          </a:p>
          <a:p>
            <a:r>
              <a:rPr lang="en-US" dirty="0" smtClean="0"/>
              <a:t>Monolingual Spanish </a:t>
            </a:r>
            <a:endParaRPr lang="en-US" dirty="0"/>
          </a:p>
          <a:p>
            <a:endParaRPr lang="en-US" dirty="0"/>
          </a:p>
        </p:txBody>
      </p:sp>
      <p:sp>
        <p:nvSpPr>
          <p:cNvPr id="6" name="Content Placeholder 5"/>
          <p:cNvSpPr>
            <a:spLocks noGrp="1"/>
          </p:cNvSpPr>
          <p:nvPr>
            <p:ph sz="quarter" idx="14"/>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42213272"/>
              </p:ext>
            </p:extLst>
          </p:nvPr>
        </p:nvGraphicFramePr>
        <p:xfrm>
          <a:off x="4343400" y="2362200"/>
          <a:ext cx="4572000" cy="3962400"/>
        </p:xfrm>
        <a:graphic>
          <a:graphicData uri="http://schemas.openxmlformats.org/drawingml/2006/table">
            <a:tbl>
              <a:tblPr firstRow="1" firstCol="1" bandRow="1">
                <a:tableStyleId>{5C22544A-7EE6-4342-B048-85BDC9FD1C3A}</a:tableStyleId>
              </a:tblPr>
              <a:tblGrid>
                <a:gridCol w="2335696"/>
                <a:gridCol w="1159565"/>
                <a:gridCol w="1076739"/>
              </a:tblGrid>
              <a:tr h="330200">
                <a:tc>
                  <a:txBody>
                    <a:bodyPr/>
                    <a:lstStyle/>
                    <a:p>
                      <a:pPr marL="0" marR="0" algn="ctr" hangingPunct="0">
                        <a:spcBef>
                          <a:spcPts val="0"/>
                        </a:spcBef>
                        <a:spcAft>
                          <a:spcPts val="0"/>
                        </a:spcAft>
                      </a:pPr>
                      <a:r>
                        <a:rPr lang="en-US" sz="2000" dirty="0">
                          <a:effectLst/>
                        </a:rPr>
                        <a:t>Speaker origin</a:t>
                      </a:r>
                      <a:endParaRPr lang="en-US" sz="2000" dirty="0">
                        <a:effectLst/>
                        <a:latin typeface="Times"/>
                        <a:ea typeface="Times New Roman"/>
                        <a:cs typeface="Times New Roman"/>
                      </a:endParaRPr>
                    </a:p>
                  </a:txBody>
                  <a:tcPr marL="68580" marR="68580" marT="0" marB="0"/>
                </a:tc>
                <a:tc gridSpan="2">
                  <a:txBody>
                    <a:bodyPr/>
                    <a:lstStyle/>
                    <a:p>
                      <a:pPr marL="0" marR="0" algn="ctr" hangingPunct="0">
                        <a:spcBef>
                          <a:spcPts val="0"/>
                        </a:spcBef>
                        <a:spcAft>
                          <a:spcPts val="0"/>
                        </a:spcAft>
                      </a:pPr>
                      <a:r>
                        <a:rPr lang="fr-FR" sz="2000">
                          <a:effectLst/>
                        </a:rPr>
                        <a:t>sex</a:t>
                      </a:r>
                      <a:endParaRPr lang="en-US" sz="2000">
                        <a:effectLst/>
                        <a:latin typeface="Times"/>
                        <a:ea typeface="Times New Roman"/>
                        <a:cs typeface="Times New Roman"/>
                      </a:endParaRPr>
                    </a:p>
                  </a:txBody>
                  <a:tcPr marL="68580" marR="68580" marT="0" marB="0"/>
                </a:tc>
                <a:tc hMerge="1">
                  <a:txBody>
                    <a:bodyPr/>
                    <a:lstStyle/>
                    <a:p>
                      <a:endParaRPr lang="en-US"/>
                    </a:p>
                  </a:txBody>
                  <a:tcPr/>
                </a:tc>
              </a:tr>
              <a:tr h="330200">
                <a:tc>
                  <a:txBody>
                    <a:bodyPr/>
                    <a:lstStyle/>
                    <a:p>
                      <a:pPr marL="0" marR="0" algn="just" hangingPunct="0">
                        <a:spcBef>
                          <a:spcPts val="0"/>
                        </a:spcBef>
                        <a:spcAft>
                          <a:spcPts val="0"/>
                        </a:spcAft>
                      </a:pPr>
                      <a:r>
                        <a:rPr lang="en-US" sz="2000">
                          <a:effectLst/>
                        </a:rPr>
                        <a:t>CORDOBA</a:t>
                      </a:r>
                      <a:endParaRPr lang="en-US" sz="2000">
                        <a:effectLst/>
                        <a:latin typeface="Times"/>
                        <a:ea typeface="Times New Roman"/>
                        <a:cs typeface="Times New Roman"/>
                      </a:endParaRPr>
                    </a:p>
                  </a:txBody>
                  <a:tcPr marL="68580" marR="68580" marT="0" marB="0"/>
                </a:tc>
                <a:tc>
                  <a:txBody>
                    <a:bodyPr/>
                    <a:lstStyle/>
                    <a:p>
                      <a:pPr marL="0" marR="0" algn="ctr" hangingPunct="0">
                        <a:spcBef>
                          <a:spcPts val="0"/>
                        </a:spcBef>
                        <a:spcAft>
                          <a:spcPts val="0"/>
                        </a:spcAft>
                      </a:pPr>
                      <a:r>
                        <a:rPr lang="fr-FR" sz="2000">
                          <a:effectLst/>
                        </a:rPr>
                        <a:t>Male</a:t>
                      </a:r>
                      <a:endParaRPr lang="en-US" sz="2000">
                        <a:effectLst/>
                        <a:latin typeface="Times"/>
                        <a:ea typeface="Times New Roman"/>
                        <a:cs typeface="Times New Roman"/>
                      </a:endParaRPr>
                    </a:p>
                  </a:txBody>
                  <a:tcPr marL="68580" marR="68580" marT="0" marB="0"/>
                </a:tc>
                <a:tc>
                  <a:txBody>
                    <a:bodyPr/>
                    <a:lstStyle/>
                    <a:p>
                      <a:pPr marL="0" marR="0" algn="ctr" hangingPunct="0">
                        <a:spcBef>
                          <a:spcPts val="0"/>
                        </a:spcBef>
                        <a:spcAft>
                          <a:spcPts val="0"/>
                        </a:spcAft>
                      </a:pPr>
                      <a:r>
                        <a:rPr lang="fr-FR" sz="2000">
                          <a:effectLst/>
                        </a:rPr>
                        <a:t>Female</a:t>
                      </a:r>
                      <a:endParaRPr lang="en-US" sz="2000">
                        <a:effectLst/>
                        <a:latin typeface="Times"/>
                        <a:ea typeface="Times New Roman"/>
                        <a:cs typeface="Times New Roman"/>
                      </a:endParaRPr>
                    </a:p>
                  </a:txBody>
                  <a:tcPr marL="68580" marR="68580" marT="0" marB="0"/>
                </a:tc>
              </a:tr>
              <a:tr h="330200">
                <a:tc>
                  <a:txBody>
                    <a:bodyPr/>
                    <a:lstStyle/>
                    <a:p>
                      <a:pPr marL="0" marR="0" algn="r" hangingPunct="0">
                        <a:spcBef>
                          <a:spcPts val="0"/>
                        </a:spcBef>
                        <a:spcAft>
                          <a:spcPts val="0"/>
                        </a:spcAft>
                      </a:pPr>
                      <a:r>
                        <a:rPr lang="en-US" sz="2000">
                          <a:effectLst/>
                        </a:rPr>
                        <a:t>      Younger (19-32)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r>
              <a:tr h="660400">
                <a:tc>
                  <a:txBody>
                    <a:bodyPr/>
                    <a:lstStyle/>
                    <a:p>
                      <a:pPr marL="0" marR="0" algn="r" hangingPunct="0">
                        <a:spcBef>
                          <a:spcPts val="0"/>
                        </a:spcBef>
                        <a:spcAft>
                          <a:spcPts val="0"/>
                        </a:spcAft>
                      </a:pPr>
                      <a:r>
                        <a:rPr lang="en-US" sz="2000" dirty="0">
                          <a:effectLst/>
                        </a:rPr>
                        <a:t>      </a:t>
                      </a:r>
                      <a:r>
                        <a:rPr lang="en-US" sz="2000" dirty="0" smtClean="0">
                          <a:effectLst/>
                        </a:rPr>
                        <a:t>Middle-aged (</a:t>
                      </a:r>
                      <a:r>
                        <a:rPr lang="en-US" sz="2000" dirty="0">
                          <a:effectLst/>
                        </a:rPr>
                        <a:t>33-47)</a:t>
                      </a:r>
                      <a:endParaRPr lang="en-US" sz="2000" dirty="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r>
              <a:tr h="330200">
                <a:tc>
                  <a:txBody>
                    <a:bodyPr/>
                    <a:lstStyle/>
                    <a:p>
                      <a:pPr marL="0" marR="0" algn="r" hangingPunct="0">
                        <a:spcBef>
                          <a:spcPts val="0"/>
                        </a:spcBef>
                        <a:spcAft>
                          <a:spcPts val="0"/>
                        </a:spcAft>
                      </a:pPr>
                      <a:r>
                        <a:rPr lang="en-US" sz="2000">
                          <a:effectLst/>
                        </a:rPr>
                        <a:t>Older(48-64)</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r>
              <a:tr h="330200">
                <a:tc>
                  <a:txBody>
                    <a:bodyPr/>
                    <a:lstStyle/>
                    <a:p>
                      <a:pPr marL="0" marR="0" algn="r" hangingPunct="0">
                        <a:spcBef>
                          <a:spcPts val="0"/>
                        </a:spcBef>
                        <a:spcAft>
                          <a:spcPts val="0"/>
                        </a:spcAft>
                      </a:pPr>
                      <a:r>
                        <a:rPr lang="fr-FR" sz="2000">
                          <a:effectLst/>
                        </a:rPr>
                        <a:t>(Total CO)</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12</a:t>
                      </a:r>
                      <a:endParaRPr lang="en-US" sz="2000">
                        <a:effectLst/>
                        <a:latin typeface="Times"/>
                        <a:ea typeface="Times New Roman"/>
                        <a:cs typeface="Times New Roman"/>
                      </a:endParaRPr>
                    </a:p>
                  </a:txBody>
                  <a:tcPr marL="68580" marR="68580" marT="0" marB="0"/>
                </a:tc>
              </a:tr>
              <a:tr h="330200">
                <a:tc>
                  <a:txBody>
                    <a:bodyPr/>
                    <a:lstStyle/>
                    <a:p>
                      <a:pPr marL="0" marR="0" algn="just" hangingPunct="0">
                        <a:spcBef>
                          <a:spcPts val="0"/>
                        </a:spcBef>
                        <a:spcAft>
                          <a:spcPts val="0"/>
                        </a:spcAft>
                      </a:pPr>
                      <a:r>
                        <a:rPr lang="fr-FR" sz="2000">
                          <a:effectLst/>
                        </a:rPr>
                        <a:t>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 </a:t>
                      </a:r>
                      <a:endParaRPr lang="en-US" sz="2000">
                        <a:effectLst/>
                        <a:latin typeface="Times"/>
                        <a:ea typeface="Times New Roman"/>
                        <a:cs typeface="Times New Roman"/>
                      </a:endParaRPr>
                    </a:p>
                  </a:txBody>
                  <a:tcPr marL="68580" marR="68580" marT="0" marB="0"/>
                </a:tc>
              </a:tr>
              <a:tr h="330200">
                <a:tc>
                  <a:txBody>
                    <a:bodyPr/>
                    <a:lstStyle/>
                    <a:p>
                      <a:pPr marL="0" marR="0" algn="just" hangingPunct="0">
                        <a:spcBef>
                          <a:spcPts val="0"/>
                        </a:spcBef>
                        <a:spcAft>
                          <a:spcPts val="0"/>
                        </a:spcAft>
                      </a:pPr>
                      <a:r>
                        <a:rPr lang="en-US" sz="2000">
                          <a:effectLst/>
                        </a:rPr>
                        <a:t>BUENOS AIRES</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r>
              <a:tr h="330200">
                <a:tc>
                  <a:txBody>
                    <a:bodyPr/>
                    <a:lstStyle/>
                    <a:p>
                      <a:pPr marL="0" marR="0" algn="just" hangingPunct="0">
                        <a:spcBef>
                          <a:spcPts val="0"/>
                        </a:spcBef>
                        <a:spcAft>
                          <a:spcPts val="0"/>
                        </a:spcAft>
                      </a:pPr>
                      <a:r>
                        <a:rPr lang="en-US" sz="2000">
                          <a:effectLst/>
                        </a:rPr>
                        <a:t>TUCUMAN</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2</a:t>
                      </a:r>
                      <a:endParaRPr lang="en-US" sz="2000">
                        <a:effectLst/>
                        <a:latin typeface="Times"/>
                        <a:ea typeface="Times New Roman"/>
                        <a:cs typeface="Times New Roman"/>
                      </a:endParaRPr>
                    </a:p>
                  </a:txBody>
                  <a:tcPr marL="68580" marR="68580" marT="0" marB="0"/>
                </a:tc>
              </a:tr>
              <a:tr h="330200">
                <a:tc>
                  <a:txBody>
                    <a:bodyPr/>
                    <a:lstStyle/>
                    <a:p>
                      <a:pPr marL="0" marR="0" algn="r" hangingPunct="0">
                        <a:spcBef>
                          <a:spcPts val="0"/>
                        </a:spcBef>
                        <a:spcAft>
                          <a:spcPts val="0"/>
                        </a:spcAft>
                      </a:pPr>
                      <a:r>
                        <a:rPr lang="fr-FR" sz="2000">
                          <a:effectLst/>
                        </a:rPr>
                        <a:t>(Total BA, TU)</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8</a:t>
                      </a:r>
                      <a:endParaRPr lang="en-US" sz="2000">
                        <a:effectLst/>
                        <a:latin typeface="Times"/>
                        <a:ea typeface="Times New Roman"/>
                        <a:cs typeface="Times New Roman"/>
                      </a:endParaRPr>
                    </a:p>
                  </a:txBody>
                  <a:tcPr marL="68580" marR="68580" marT="0" marB="0"/>
                </a:tc>
              </a:tr>
              <a:tr h="330200">
                <a:tc>
                  <a:txBody>
                    <a:bodyPr/>
                    <a:lstStyle/>
                    <a:p>
                      <a:pPr marL="0" marR="0" algn="just" hangingPunct="0">
                        <a:spcBef>
                          <a:spcPts val="0"/>
                        </a:spcBef>
                        <a:spcAft>
                          <a:spcPts val="0"/>
                        </a:spcAft>
                      </a:pPr>
                      <a:r>
                        <a:rPr lang="fr-FR" sz="2000">
                          <a:effectLst/>
                        </a:rPr>
                        <a:t>Total all speakers</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a:effectLst/>
                        </a:rPr>
                        <a:t> </a:t>
                      </a:r>
                      <a:endParaRPr lang="en-US" sz="2000">
                        <a:effectLst/>
                        <a:latin typeface="Times"/>
                        <a:ea typeface="Times New Roman"/>
                        <a:cs typeface="Times New Roman"/>
                      </a:endParaRPr>
                    </a:p>
                  </a:txBody>
                  <a:tcPr marL="68580" marR="68580" marT="0" marB="0"/>
                </a:tc>
                <a:tc>
                  <a:txBody>
                    <a:bodyPr/>
                    <a:lstStyle/>
                    <a:p>
                      <a:pPr marL="0" marR="0" algn="r" hangingPunct="0">
                        <a:spcBef>
                          <a:spcPts val="0"/>
                        </a:spcBef>
                        <a:spcAft>
                          <a:spcPts val="0"/>
                        </a:spcAft>
                      </a:pPr>
                      <a:r>
                        <a:rPr lang="fr-FR" sz="2000" dirty="0">
                          <a:effectLst/>
                        </a:rPr>
                        <a:t>20</a:t>
                      </a:r>
                      <a:endParaRPr lang="en-US" sz="2000" dirty="0">
                        <a:effectLst/>
                        <a:latin typeface="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55019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Tokens</a:t>
            </a:r>
            <a:endParaRPr lang="en-US" dirty="0"/>
          </a:p>
        </p:txBody>
      </p:sp>
      <p:sp>
        <p:nvSpPr>
          <p:cNvPr id="5" name="Text Placeholder 4"/>
          <p:cNvSpPr>
            <a:spLocks noGrp="1"/>
          </p:cNvSpPr>
          <p:nvPr>
            <p:ph type="body" idx="1"/>
          </p:nvPr>
        </p:nvSpPr>
        <p:spPr/>
        <p:txBody>
          <a:bodyPr/>
          <a:lstStyle/>
          <a:p>
            <a:r>
              <a:rPr lang="en-US" dirty="0" smtClean="0"/>
              <a:t>Basic selection criteria</a:t>
            </a:r>
            <a:endParaRPr lang="en-US" dirty="0"/>
          </a:p>
        </p:txBody>
      </p:sp>
      <p:sp>
        <p:nvSpPr>
          <p:cNvPr id="2" name="Content Placeholder 1"/>
          <p:cNvSpPr>
            <a:spLocks noGrp="1"/>
          </p:cNvSpPr>
          <p:nvPr>
            <p:ph sz="half" idx="2"/>
          </p:nvPr>
        </p:nvSpPr>
        <p:spPr/>
        <p:txBody>
          <a:bodyPr/>
          <a:lstStyle/>
          <a:p>
            <a:r>
              <a:rPr lang="en-US" dirty="0" smtClean="0"/>
              <a:t>4-9 </a:t>
            </a:r>
            <a:r>
              <a:rPr lang="en-US" dirty="0" err="1"/>
              <a:t>syll</a:t>
            </a:r>
            <a:r>
              <a:rPr lang="en-US" dirty="0"/>
              <a:t> incl. 1 target </a:t>
            </a:r>
            <a:r>
              <a:rPr lang="en-US" dirty="0" smtClean="0"/>
              <a:t>word</a:t>
            </a:r>
          </a:p>
          <a:p>
            <a:r>
              <a:rPr lang="en-US" dirty="0" smtClean="0"/>
              <a:t>Target word in nuclear position</a:t>
            </a:r>
          </a:p>
          <a:p>
            <a:r>
              <a:rPr lang="en-US" dirty="0" smtClean="0"/>
              <a:t>Declarative intonation</a:t>
            </a:r>
          </a:p>
          <a:p>
            <a:r>
              <a:rPr lang="en-US" dirty="0" smtClean="0"/>
              <a:t>2 </a:t>
            </a:r>
            <a:r>
              <a:rPr lang="en-US" dirty="0"/>
              <a:t>tokens each speaker = 40 tokens</a:t>
            </a:r>
          </a:p>
          <a:p>
            <a:r>
              <a:rPr lang="en-US" dirty="0"/>
              <a:t>Avoid: regional names, words, or phonetic markers (/r/,/ʒ/)</a:t>
            </a:r>
          </a:p>
          <a:p>
            <a:endParaRPr lang="en-US" dirty="0"/>
          </a:p>
        </p:txBody>
      </p:sp>
      <p:sp>
        <p:nvSpPr>
          <p:cNvPr id="6" name="Text Placeholder 5"/>
          <p:cNvSpPr>
            <a:spLocks noGrp="1"/>
          </p:cNvSpPr>
          <p:nvPr>
            <p:ph type="body" sz="quarter" idx="3"/>
          </p:nvPr>
        </p:nvSpPr>
        <p:spPr/>
        <p:txBody>
          <a:bodyPr/>
          <a:lstStyle/>
          <a:p>
            <a:r>
              <a:rPr lang="en-US" dirty="0" smtClean="0"/>
              <a:t>examples</a:t>
            </a:r>
            <a:endParaRPr lang="en-US" dirty="0"/>
          </a:p>
        </p:txBody>
      </p:sp>
      <p:sp>
        <p:nvSpPr>
          <p:cNvPr id="4" name="Content Placeholder 3"/>
          <p:cNvSpPr>
            <a:spLocks noGrp="1"/>
          </p:cNvSpPr>
          <p:nvPr>
            <p:ph sz="quarter" idx="4"/>
          </p:nvPr>
        </p:nvSpPr>
        <p:spPr/>
        <p:txBody>
          <a:bodyPr/>
          <a:lstStyle/>
          <a:p>
            <a:r>
              <a:rPr lang="en-US" dirty="0" err="1"/>
              <a:t>dentro</a:t>
            </a:r>
            <a:r>
              <a:rPr lang="en-US" dirty="0"/>
              <a:t> de la </a:t>
            </a:r>
            <a:r>
              <a:rPr lang="en-US" b="1" dirty="0" err="1" smtClean="0"/>
              <a:t>arGENtina</a:t>
            </a:r>
            <a:endParaRPr lang="en-US" dirty="0"/>
          </a:p>
          <a:p>
            <a:r>
              <a:rPr lang="en-US" dirty="0" err="1"/>
              <a:t>más</a:t>
            </a:r>
            <a:r>
              <a:rPr lang="en-US" dirty="0"/>
              <a:t> se </a:t>
            </a:r>
            <a:r>
              <a:rPr lang="en-US" dirty="0" err="1"/>
              <a:t>puede</a:t>
            </a:r>
            <a:r>
              <a:rPr lang="en-US" dirty="0"/>
              <a:t> </a:t>
            </a:r>
            <a:r>
              <a:rPr lang="en-US" b="1" dirty="0" err="1" smtClean="0"/>
              <a:t>penSAR</a:t>
            </a:r>
            <a:r>
              <a:rPr lang="en-US" dirty="0" smtClean="0"/>
              <a:t>,</a:t>
            </a:r>
          </a:p>
          <a:p>
            <a:r>
              <a:rPr lang="en-US" dirty="0" err="1"/>
              <a:t>Así</a:t>
            </a:r>
            <a:r>
              <a:rPr lang="en-US" dirty="0"/>
              <a:t> en la </a:t>
            </a:r>
            <a:r>
              <a:rPr lang="en-US" b="1" dirty="0" err="1" smtClean="0"/>
              <a:t>coCIna</a:t>
            </a:r>
            <a:r>
              <a:rPr lang="en-US" dirty="0" smtClean="0"/>
              <a:t>.</a:t>
            </a:r>
          </a:p>
          <a:p>
            <a:r>
              <a:rPr lang="en-US" dirty="0"/>
              <a:t>en la </a:t>
            </a:r>
            <a:r>
              <a:rPr lang="en-US" b="1" dirty="0" err="1" smtClean="0"/>
              <a:t>secunDAria</a:t>
            </a:r>
            <a:r>
              <a:rPr lang="en-US" dirty="0" smtClean="0"/>
              <a:t>.</a:t>
            </a:r>
          </a:p>
          <a:p>
            <a:r>
              <a:rPr lang="en-US" dirty="0"/>
              <a:t>le </a:t>
            </a:r>
            <a:r>
              <a:rPr lang="en-US" dirty="0" err="1"/>
              <a:t>fui</a:t>
            </a:r>
            <a:r>
              <a:rPr lang="en-US" dirty="0"/>
              <a:t> a </a:t>
            </a:r>
            <a:r>
              <a:rPr lang="en-US" b="1" dirty="0" err="1" smtClean="0"/>
              <a:t>visiTAR</a:t>
            </a:r>
            <a:r>
              <a:rPr lang="en-US" dirty="0" smtClean="0"/>
              <a:t>.</a:t>
            </a:r>
          </a:p>
          <a:p>
            <a:r>
              <a:rPr lang="en-US" dirty="0" err="1"/>
              <a:t>tenes</a:t>
            </a:r>
            <a:r>
              <a:rPr lang="en-US" dirty="0"/>
              <a:t> </a:t>
            </a:r>
            <a:r>
              <a:rPr lang="en-US" dirty="0" err="1"/>
              <a:t>que</a:t>
            </a:r>
            <a:r>
              <a:rPr lang="en-US" dirty="0"/>
              <a:t> </a:t>
            </a:r>
            <a:r>
              <a:rPr lang="en-US" b="1" dirty="0" err="1" smtClean="0"/>
              <a:t>aprenDERlo</a:t>
            </a:r>
            <a:r>
              <a:rPr lang="en-US" dirty="0" smtClean="0"/>
              <a:t>.</a:t>
            </a:r>
          </a:p>
          <a:p>
            <a:r>
              <a:rPr lang="en-US" dirty="0"/>
              <a:t>O sea, el </a:t>
            </a:r>
            <a:r>
              <a:rPr lang="en-US" b="1" dirty="0" err="1" smtClean="0"/>
              <a:t>priMEro</a:t>
            </a:r>
            <a:r>
              <a:rPr lang="en-US" dirty="0"/>
              <a:t>. </a:t>
            </a:r>
            <a:endParaRPr lang="en-US" dirty="0" smtClean="0"/>
          </a:p>
          <a:p>
            <a:endParaRPr lang="en-US" dirty="0"/>
          </a:p>
        </p:txBody>
      </p:sp>
    </p:spTree>
    <p:extLst>
      <p:ext uri="{BB962C8B-B14F-4D97-AF65-F5344CB8AC3E}">
        <p14:creationId xmlns:p14="http://schemas.microsoft.com/office/powerpoint/2010/main" val="4173998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AR" dirty="0"/>
              <a:t>Pitch (</a:t>
            </a:r>
            <a:r>
              <a:rPr lang="es-AR" dirty="0" err="1"/>
              <a:t>following</a:t>
            </a:r>
            <a:r>
              <a:rPr lang="es-AR" dirty="0"/>
              <a:t> </a:t>
            </a:r>
            <a:r>
              <a:rPr lang="en-US" dirty="0" err="1"/>
              <a:t>Colantoni</a:t>
            </a:r>
            <a:r>
              <a:rPr lang="en-US" dirty="0"/>
              <a:t> 2011) </a:t>
            </a:r>
          </a:p>
          <a:p>
            <a:r>
              <a:rPr lang="en-US" dirty="0"/>
              <a:t>time and ERB at:</a:t>
            </a:r>
          </a:p>
          <a:p>
            <a:pPr lvl="1"/>
            <a:r>
              <a:rPr lang="en-US" dirty="0"/>
              <a:t>point 1 at the onset of the tonic syllable</a:t>
            </a:r>
          </a:p>
          <a:p>
            <a:pPr lvl="1"/>
            <a:r>
              <a:rPr lang="en-US" dirty="0"/>
              <a:t>point 2 at the valley, or lowest point of the pitch before rising</a:t>
            </a:r>
          </a:p>
          <a:p>
            <a:pPr lvl="1"/>
            <a:r>
              <a:rPr lang="en-US" dirty="0"/>
              <a:t>point 3 at the peak, or the highest point before leveling off and/or dropping</a:t>
            </a:r>
          </a:p>
          <a:p>
            <a:endParaRPr lang="en-US" dirty="0"/>
          </a:p>
        </p:txBody>
      </p:sp>
      <p:sp>
        <p:nvSpPr>
          <p:cNvPr id="3" name="Title 2"/>
          <p:cNvSpPr>
            <a:spLocks noGrp="1"/>
          </p:cNvSpPr>
          <p:nvPr>
            <p:ph type="title"/>
          </p:nvPr>
        </p:nvSpPr>
        <p:spPr/>
        <p:txBody>
          <a:bodyPr/>
          <a:lstStyle/>
          <a:p>
            <a:r>
              <a:rPr lang="en-US" dirty="0" smtClean="0"/>
              <a:t>Measurements</a:t>
            </a:r>
            <a:endParaRPr lang="en-US" dirty="0"/>
          </a:p>
        </p:txBody>
      </p:sp>
    </p:spTree>
    <p:extLst>
      <p:ext uri="{BB962C8B-B14F-4D97-AF65-F5344CB8AC3E}">
        <p14:creationId xmlns:p14="http://schemas.microsoft.com/office/powerpoint/2010/main" val="1542510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3 </a:t>
            </a:r>
            <a:r>
              <a:rPr lang="en-US" dirty="0"/>
              <a:t>points sometimes occurred in that order </a:t>
            </a:r>
            <a:r>
              <a:rPr lang="en-US" dirty="0" smtClean="0"/>
              <a:t>sequentially (1 onset, 2 valley, 3 peak)</a:t>
            </a:r>
          </a:p>
          <a:p>
            <a:r>
              <a:rPr lang="en-US" dirty="0" smtClean="0"/>
              <a:t>although </a:t>
            </a:r>
            <a:r>
              <a:rPr lang="en-US" dirty="0"/>
              <a:t>for many Córdoba and Tucumán tokens the valley began before the onset of the stressed syllable</a:t>
            </a:r>
            <a:r>
              <a:rPr lang="en-US" dirty="0" smtClean="0"/>
              <a:t>.</a:t>
            </a:r>
          </a:p>
          <a:p>
            <a:endParaRPr lang="en-US" dirty="0"/>
          </a:p>
        </p:txBody>
      </p:sp>
      <p:sp>
        <p:nvSpPr>
          <p:cNvPr id="3" name="Title 2"/>
          <p:cNvSpPr>
            <a:spLocks noGrp="1"/>
          </p:cNvSpPr>
          <p:nvPr>
            <p:ph type="title"/>
          </p:nvPr>
        </p:nvSpPr>
        <p:spPr/>
        <p:txBody>
          <a:bodyPr/>
          <a:lstStyle/>
          <a:p>
            <a:r>
              <a:rPr lang="es-AR" dirty="0" err="1" smtClean="0"/>
              <a:t>Results</a:t>
            </a:r>
            <a:r>
              <a:rPr lang="es-AR" dirty="0" smtClean="0"/>
              <a:t>: pitch </a:t>
            </a:r>
            <a:r>
              <a:rPr lang="es-AR" dirty="0" err="1" smtClean="0"/>
              <a:t>movement</a:t>
            </a:r>
            <a:endParaRPr lang="en-US" dirty="0"/>
          </a:p>
        </p:txBody>
      </p:sp>
    </p:spTree>
    <p:extLst>
      <p:ext uri="{BB962C8B-B14F-4D97-AF65-F5344CB8AC3E}">
        <p14:creationId xmlns:p14="http://schemas.microsoft.com/office/powerpoint/2010/main" val="89681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hangingPunct="0"/>
            <a:r>
              <a:rPr lang="en-US" dirty="0"/>
              <a:t>Nuclear pitch curves for Dialect Identification </a:t>
            </a:r>
            <a:r>
              <a:rPr lang="en-US" dirty="0" smtClean="0"/>
              <a:t>tokens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0644193"/>
              </p:ext>
            </p:extLst>
          </p:nvPr>
        </p:nvGraphicFramePr>
        <p:xfrm>
          <a:off x="457200" y="2362200"/>
          <a:ext cx="8382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010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90800"/>
            <a:ext cx="7408333" cy="3840163"/>
          </a:xfrm>
        </p:spPr>
        <p:txBody>
          <a:bodyPr>
            <a:normAutofit fontScale="85000" lnSpcReduction="20000"/>
          </a:bodyPr>
          <a:lstStyle/>
          <a:p>
            <a:r>
              <a:rPr lang="en-US" dirty="0"/>
              <a:t>Córdoba tokens show the earliest valley and earliest peaks. The slope duration is about the same as that from Buenos Aires tokens, but these tonal events occur earlier. </a:t>
            </a:r>
            <a:endParaRPr lang="en-US" dirty="0" smtClean="0"/>
          </a:p>
          <a:p>
            <a:endParaRPr lang="en-US" dirty="0" smtClean="0"/>
          </a:p>
          <a:p>
            <a:r>
              <a:rPr lang="en-US" dirty="0" smtClean="0"/>
              <a:t>Buenos </a:t>
            </a:r>
            <a:r>
              <a:rPr lang="en-US" dirty="0"/>
              <a:t>Aires token slope fits the descriptions made by previous linguists (</a:t>
            </a:r>
            <a:r>
              <a:rPr lang="en-US" dirty="0" err="1"/>
              <a:t>Kaisse</a:t>
            </a:r>
            <a:r>
              <a:rPr lang="en-US" dirty="0"/>
              <a:t> 2001; </a:t>
            </a:r>
            <a:r>
              <a:rPr lang="en-US" dirty="0" err="1"/>
              <a:t>Colantoni</a:t>
            </a:r>
            <a:r>
              <a:rPr lang="en-US" dirty="0"/>
              <a:t> &amp; </a:t>
            </a:r>
            <a:r>
              <a:rPr lang="en-US" dirty="0" err="1"/>
              <a:t>Gurlekian</a:t>
            </a:r>
            <a:r>
              <a:rPr lang="en-US" dirty="0"/>
              <a:t> </a:t>
            </a:r>
            <a:r>
              <a:rPr lang="en-US" dirty="0" smtClean="0"/>
              <a:t>2004): valley </a:t>
            </a:r>
            <a:r>
              <a:rPr lang="en-US" dirty="0"/>
              <a:t>and peak are close together (likely within the same syllable), </a:t>
            </a:r>
            <a:r>
              <a:rPr lang="en-US" dirty="0" smtClean="0"/>
              <a:t>the </a:t>
            </a:r>
            <a:r>
              <a:rPr lang="en-US" dirty="0"/>
              <a:t>rise is fast and </a:t>
            </a:r>
            <a:r>
              <a:rPr lang="en-US" dirty="0" smtClean="0"/>
              <a:t>peak </a:t>
            </a:r>
            <a:r>
              <a:rPr lang="en-US" dirty="0"/>
              <a:t>alignment is early compared to standard Spanish for declarative neutral utterances </a:t>
            </a:r>
            <a:r>
              <a:rPr lang="en-US" dirty="0" smtClean="0"/>
              <a:t>(</a:t>
            </a:r>
            <a:r>
              <a:rPr lang="en-US" dirty="0" err="1" smtClean="0"/>
              <a:t>Hualde</a:t>
            </a:r>
            <a:r>
              <a:rPr lang="en-US" dirty="0" smtClean="0"/>
              <a:t> </a:t>
            </a:r>
            <a:r>
              <a:rPr lang="en-US" dirty="0"/>
              <a:t>2005). </a:t>
            </a:r>
            <a:endParaRPr lang="en-US" dirty="0" smtClean="0"/>
          </a:p>
          <a:p>
            <a:endParaRPr lang="en-US" dirty="0" smtClean="0"/>
          </a:p>
          <a:p>
            <a:r>
              <a:rPr lang="en-US" dirty="0" smtClean="0"/>
              <a:t>Tucumán: results </a:t>
            </a:r>
            <a:r>
              <a:rPr lang="en-US" dirty="0"/>
              <a:t>are not surprising. This dialect has been described as having lengthened tonic syllables (Rojas 2000), which would allow time for the peak to be reached within this syllable. </a:t>
            </a:r>
          </a:p>
        </p:txBody>
      </p:sp>
      <p:sp>
        <p:nvSpPr>
          <p:cNvPr id="3" name="Title 2"/>
          <p:cNvSpPr>
            <a:spLocks noGrp="1"/>
          </p:cNvSpPr>
          <p:nvPr>
            <p:ph type="title"/>
          </p:nvPr>
        </p:nvSpPr>
        <p:spPr/>
        <p:txBody>
          <a:bodyPr/>
          <a:lstStyle/>
          <a:p>
            <a:r>
              <a:rPr lang="es-AR" dirty="0" err="1" smtClean="0"/>
              <a:t>Results</a:t>
            </a:r>
            <a:endParaRPr lang="en-US" dirty="0"/>
          </a:p>
        </p:txBody>
      </p:sp>
    </p:spTree>
    <p:extLst>
      <p:ext uri="{BB962C8B-B14F-4D97-AF65-F5344CB8AC3E}">
        <p14:creationId xmlns:p14="http://schemas.microsoft.com/office/powerpoint/2010/main" val="380918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chemeClr val="accent2"/>
                                      </p:to>
                                    </p:animClr>
                                    <p:animClr clrSpc="rgb" dir="cw">
                                      <p:cBhvr>
                                        <p:cTn id="7" dur="500" fill="hold"/>
                                        <p:tgtEl>
                                          <p:spTgt spid="2">
                                            <p:txEl>
                                              <p:pRg st="0" end="0"/>
                                            </p:txEl>
                                          </p:spTgt>
                                        </p:tgtEl>
                                        <p:attrNameLst>
                                          <p:attrName>fillcolor</p:attrName>
                                        </p:attrNameLst>
                                      </p:cBhvr>
                                      <p:to>
                                        <a:schemeClr val="accent2"/>
                                      </p:to>
                                    </p:animClr>
                                    <p:set>
                                      <p:cBhvr>
                                        <p:cTn id="8" dur="500" fill="hold"/>
                                        <p:tgtEl>
                                          <p:spTgt spid="2">
                                            <p:txEl>
                                              <p:pRg st="0" end="0"/>
                                            </p:txEl>
                                          </p:spTgt>
                                        </p:tgtEl>
                                        <p:attrNameLst>
                                          <p:attrName>fill.type</p:attrName>
                                        </p:attrNameLst>
                                      </p:cBhvr>
                                      <p:to>
                                        <p:strVal val="solid"/>
                                      </p:to>
                                    </p:set>
                                    <p:set>
                                      <p:cBhvr>
                                        <p:cTn id="9" dur="500" fill="hold"/>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2" end="2"/>
                                            </p:txEl>
                                          </p:spTgt>
                                        </p:tgtEl>
                                        <p:attrNameLst>
                                          <p:attrName>style.color</p:attrName>
                                        </p:attrNameLst>
                                      </p:cBhvr>
                                      <p:to>
                                        <a:schemeClr val="accent2"/>
                                      </p:to>
                                    </p:animClr>
                                    <p:animClr clrSpc="rgb" dir="cw">
                                      <p:cBhvr>
                                        <p:cTn id="14" dur="500" fill="hold"/>
                                        <p:tgtEl>
                                          <p:spTgt spid="2">
                                            <p:txEl>
                                              <p:pRg st="2" end="2"/>
                                            </p:txEl>
                                          </p:spTgt>
                                        </p:tgtEl>
                                        <p:attrNameLst>
                                          <p:attrName>fillcolor</p:attrName>
                                        </p:attrNameLst>
                                      </p:cBhvr>
                                      <p:to>
                                        <a:schemeClr val="accent2"/>
                                      </p:to>
                                    </p:animClr>
                                    <p:set>
                                      <p:cBhvr>
                                        <p:cTn id="15" dur="500" fill="hold"/>
                                        <p:tgtEl>
                                          <p:spTgt spid="2">
                                            <p:txEl>
                                              <p:pRg st="2" end="2"/>
                                            </p:txEl>
                                          </p:spTgt>
                                        </p:tgtEl>
                                        <p:attrNameLst>
                                          <p:attrName>fill.type</p:attrName>
                                        </p:attrNameLst>
                                      </p:cBhvr>
                                      <p:to>
                                        <p:strVal val="solid"/>
                                      </p:to>
                                    </p:set>
                                    <p:set>
                                      <p:cBhvr>
                                        <p:cTn id="16" dur="500" fill="hold"/>
                                        <p:tgtEl>
                                          <p:spTgt spid="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
                                            <p:txEl>
                                              <p:pRg st="4" end="4"/>
                                            </p:txEl>
                                          </p:spTgt>
                                        </p:tgtEl>
                                        <p:attrNameLst>
                                          <p:attrName>style.color</p:attrName>
                                        </p:attrNameLst>
                                      </p:cBhvr>
                                      <p:to>
                                        <a:schemeClr val="accent2"/>
                                      </p:to>
                                    </p:animClr>
                                    <p:animClr clrSpc="rgb" dir="cw">
                                      <p:cBhvr>
                                        <p:cTn id="21" dur="500" fill="hold"/>
                                        <p:tgtEl>
                                          <p:spTgt spid="2">
                                            <p:txEl>
                                              <p:pRg st="4" end="4"/>
                                            </p:txEl>
                                          </p:spTgt>
                                        </p:tgtEl>
                                        <p:attrNameLst>
                                          <p:attrName>fillcolor</p:attrName>
                                        </p:attrNameLst>
                                      </p:cBhvr>
                                      <p:to>
                                        <a:schemeClr val="accent2"/>
                                      </p:to>
                                    </p:animClr>
                                    <p:set>
                                      <p:cBhvr>
                                        <p:cTn id="22" dur="500" fill="hold"/>
                                        <p:tgtEl>
                                          <p:spTgt spid="2">
                                            <p:txEl>
                                              <p:pRg st="4" end="4"/>
                                            </p:txEl>
                                          </p:spTgt>
                                        </p:tgtEl>
                                        <p:attrNameLst>
                                          <p:attrName>fill.type</p:attrName>
                                        </p:attrNameLst>
                                      </p:cBhvr>
                                      <p:to>
                                        <p:strVal val="solid"/>
                                      </p:to>
                                    </p:set>
                                    <p:set>
                                      <p:cBhvr>
                                        <p:cTn id="23" dur="500" fill="hold"/>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2</a:t>
            </a:r>
            <a:r>
              <a:rPr lang="en-US" dirty="0"/>
              <a:t>: Positive and negative Córdoba identification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1319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Matched-Guise format</a:t>
            </a:r>
          </a:p>
          <a:p>
            <a:r>
              <a:rPr lang="en-US" dirty="0" smtClean="0"/>
              <a:t>2 token types: </a:t>
            </a:r>
          </a:p>
          <a:p>
            <a:pPr lvl="1"/>
            <a:r>
              <a:rPr lang="en-US" dirty="0" smtClean="0"/>
              <a:t>Natural (n=40)</a:t>
            </a:r>
          </a:p>
          <a:p>
            <a:pPr lvl="1"/>
            <a:r>
              <a:rPr lang="en-US" dirty="0" smtClean="0"/>
              <a:t>manipulated (n=40)</a:t>
            </a:r>
            <a:endParaRPr lang="en-US" dirty="0"/>
          </a:p>
          <a:p>
            <a:r>
              <a:rPr lang="en-US" dirty="0"/>
              <a:t>Pre-tonic vowel Duration </a:t>
            </a:r>
            <a:r>
              <a:rPr lang="en-US" dirty="0" smtClean="0"/>
              <a:t>manipulation (</a:t>
            </a:r>
            <a:r>
              <a:rPr lang="en-US" dirty="0" err="1" smtClean="0"/>
              <a:t>Praat</a:t>
            </a:r>
            <a:r>
              <a:rPr lang="en-US" dirty="0" smtClean="0"/>
              <a:t>) </a:t>
            </a:r>
          </a:p>
          <a:p>
            <a:pPr lvl="1"/>
            <a:r>
              <a:rPr lang="en-US" dirty="0" smtClean="0"/>
              <a:t>50</a:t>
            </a:r>
            <a:r>
              <a:rPr lang="en-US" dirty="0"/>
              <a:t>% shorter for CO </a:t>
            </a:r>
            <a:r>
              <a:rPr lang="en-US" dirty="0" smtClean="0"/>
              <a:t>speakers</a:t>
            </a:r>
          </a:p>
          <a:p>
            <a:pPr lvl="1"/>
            <a:r>
              <a:rPr lang="en-US" dirty="0" smtClean="0"/>
              <a:t>100</a:t>
            </a:r>
            <a:r>
              <a:rPr lang="en-US" dirty="0"/>
              <a:t>% longer for BA,TU speakers</a:t>
            </a:r>
          </a:p>
          <a:p>
            <a:endParaRPr lang="en-US" dirty="0"/>
          </a:p>
        </p:txBody>
      </p:sp>
      <p:sp>
        <p:nvSpPr>
          <p:cNvPr id="3" name="Title 2"/>
          <p:cNvSpPr>
            <a:spLocks noGrp="1"/>
          </p:cNvSpPr>
          <p:nvPr>
            <p:ph type="title"/>
          </p:nvPr>
        </p:nvSpPr>
        <p:spPr/>
        <p:txBody>
          <a:bodyPr/>
          <a:lstStyle/>
          <a:p>
            <a:r>
              <a:rPr lang="en-US" dirty="0" smtClean="0"/>
              <a:t>Perception test set-up</a:t>
            </a:r>
            <a:endParaRPr lang="en-US" dirty="0"/>
          </a:p>
        </p:txBody>
      </p:sp>
    </p:spTree>
    <p:extLst>
      <p:ext uri="{BB962C8B-B14F-4D97-AF65-F5344CB8AC3E}">
        <p14:creationId xmlns:p14="http://schemas.microsoft.com/office/powerpoint/2010/main" val="36980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5B33BBD3-B5E5-4DED-8CAB-6D709A82D1BA}" type="slidenum">
              <a:rPr lang="en-US" smtClean="0"/>
              <a:t>18</a:t>
            </a:fld>
            <a:endParaRPr lang="en-US"/>
          </a:p>
        </p:txBody>
      </p:sp>
      <p:sp>
        <p:nvSpPr>
          <p:cNvPr id="2" name="Title 1"/>
          <p:cNvSpPr>
            <a:spLocks noGrp="1"/>
          </p:cNvSpPr>
          <p:nvPr>
            <p:ph type="title" idx="4294967295"/>
          </p:nvPr>
        </p:nvSpPr>
        <p:spPr>
          <a:xfrm>
            <a:off x="0" y="25400"/>
            <a:ext cx="8686800" cy="1041400"/>
          </a:xfrm>
        </p:spPr>
        <p:txBody>
          <a:bodyPr>
            <a:normAutofit/>
          </a:bodyPr>
          <a:lstStyle/>
          <a:p>
            <a:r>
              <a:rPr lang="en-US" sz="3200" dirty="0" smtClean="0"/>
              <a:t>Matched-guise Dialect identification</a:t>
            </a:r>
            <a:endParaRPr lang="en-US" sz="3200" dirty="0"/>
          </a:p>
        </p:txBody>
      </p:sp>
      <p:pic>
        <p:nvPicPr>
          <p:cNvPr id="7" name="Content Placeholder 6"/>
          <p:cNvPicPr>
            <a:picLocks noGrp="1"/>
          </p:cNvPicPr>
          <p:nvPr>
            <p:ph idx="4294967295"/>
          </p:nvPr>
        </p:nvPicPr>
        <p:blipFill>
          <a:blip r:embed="rId8" cstate="print">
            <a:extLst>
              <a:ext uri="{28A0092B-C50C-407E-A947-70E740481C1C}">
                <a14:useLocalDpi xmlns:a14="http://schemas.microsoft.com/office/drawing/2010/main" val="0"/>
              </a:ext>
            </a:extLst>
          </a:blip>
          <a:stretch>
            <a:fillRect/>
          </a:stretch>
        </p:blipFill>
        <p:spPr bwMode="auto">
          <a:xfrm>
            <a:off x="2133600" y="1143000"/>
            <a:ext cx="4902200" cy="2895600"/>
          </a:xfrm>
          <a:prstGeom prst="rect">
            <a:avLst/>
          </a:prstGeom>
          <a:noFill/>
          <a:ln>
            <a:noFill/>
          </a:ln>
        </p:spPr>
      </p:pic>
      <p:pic>
        <p:nvPicPr>
          <p:cNvPr id="5" name="Picture 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3600" y="3733800"/>
            <a:ext cx="4953000" cy="3124200"/>
          </a:xfrm>
          <a:prstGeom prst="rect">
            <a:avLst/>
          </a:prstGeom>
          <a:noFill/>
          <a:ln>
            <a:noFill/>
          </a:ln>
        </p:spPr>
      </p:pic>
      <p:sp>
        <p:nvSpPr>
          <p:cNvPr id="8" name="Rectangle 7"/>
          <p:cNvSpPr/>
          <p:nvPr/>
        </p:nvSpPr>
        <p:spPr>
          <a:xfrm>
            <a:off x="4572000" y="1447800"/>
            <a:ext cx="533400" cy="19923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4724400" y="4038600"/>
            <a:ext cx="304800"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609600" y="1752600"/>
            <a:ext cx="1828800" cy="1200329"/>
          </a:xfrm>
          <a:prstGeom prst="rect">
            <a:avLst/>
          </a:prstGeom>
          <a:noFill/>
        </p:spPr>
        <p:txBody>
          <a:bodyPr wrap="square" rtlCol="0">
            <a:spAutoFit/>
          </a:bodyPr>
          <a:lstStyle/>
          <a:p>
            <a:r>
              <a:rPr lang="en-US" dirty="0">
                <a:latin typeface="Calibri Light" panose="020F0302020204030204" pitchFamily="34" charset="0"/>
              </a:rPr>
              <a:t>Córdoba</a:t>
            </a:r>
            <a:r>
              <a:rPr lang="en-US" dirty="0" smtClean="0"/>
              <a:t> speaker</a:t>
            </a:r>
          </a:p>
          <a:p>
            <a:r>
              <a:rPr lang="en-US" b="1" u="sng" dirty="0" smtClean="0"/>
              <a:t>Natural token</a:t>
            </a:r>
          </a:p>
          <a:p>
            <a:r>
              <a:rPr lang="en-US" dirty="0" smtClean="0"/>
              <a:t>Pre-tonic V = 120ms</a:t>
            </a:r>
          </a:p>
        </p:txBody>
      </p:sp>
      <p:sp>
        <p:nvSpPr>
          <p:cNvPr id="10" name="TextBox 9"/>
          <p:cNvSpPr txBox="1"/>
          <p:nvPr/>
        </p:nvSpPr>
        <p:spPr>
          <a:xfrm>
            <a:off x="609600" y="4038600"/>
            <a:ext cx="1828800" cy="1477328"/>
          </a:xfrm>
          <a:prstGeom prst="rect">
            <a:avLst/>
          </a:prstGeom>
          <a:noFill/>
        </p:spPr>
        <p:txBody>
          <a:bodyPr wrap="square" rtlCol="0">
            <a:spAutoFit/>
          </a:bodyPr>
          <a:lstStyle/>
          <a:p>
            <a:r>
              <a:rPr lang="en-US" dirty="0">
                <a:latin typeface="Calibri Light" panose="020F0302020204030204" pitchFamily="34" charset="0"/>
              </a:rPr>
              <a:t>Córdoba</a:t>
            </a:r>
            <a:r>
              <a:rPr lang="en-US" dirty="0" smtClean="0"/>
              <a:t> speaker</a:t>
            </a:r>
          </a:p>
          <a:p>
            <a:r>
              <a:rPr lang="en-US" b="1" u="sng" dirty="0" smtClean="0"/>
              <a:t>Manipulated token</a:t>
            </a:r>
          </a:p>
          <a:p>
            <a:r>
              <a:rPr lang="en-US" dirty="0" smtClean="0"/>
              <a:t>Pre-tonic V = 60ms</a:t>
            </a:r>
            <a:endParaRPr lang="en-US" dirty="0"/>
          </a:p>
        </p:txBody>
      </p:sp>
      <p:sp>
        <p:nvSpPr>
          <p:cNvPr id="11" name="TextBox 10"/>
          <p:cNvSpPr txBox="1"/>
          <p:nvPr/>
        </p:nvSpPr>
        <p:spPr>
          <a:xfrm>
            <a:off x="6858000" y="1676400"/>
            <a:ext cx="2133600" cy="369332"/>
          </a:xfrm>
          <a:prstGeom prst="rect">
            <a:avLst/>
          </a:prstGeom>
          <a:noFill/>
        </p:spPr>
        <p:txBody>
          <a:bodyPr wrap="square" rtlCol="0">
            <a:spAutoFit/>
          </a:bodyPr>
          <a:lstStyle/>
          <a:p>
            <a:r>
              <a:rPr lang="en-US" dirty="0" smtClean="0"/>
              <a:t>“</a:t>
            </a:r>
            <a:r>
              <a:rPr lang="en-US" dirty="0" err="1" smtClean="0"/>
              <a:t>Así</a:t>
            </a:r>
            <a:r>
              <a:rPr lang="en-US" dirty="0" smtClean="0"/>
              <a:t> en la </a:t>
            </a:r>
            <a:r>
              <a:rPr lang="en-US" dirty="0" err="1" smtClean="0"/>
              <a:t>cooocina</a:t>
            </a:r>
            <a:r>
              <a:rPr lang="en-US" dirty="0" smtClean="0"/>
              <a:t>”</a:t>
            </a:r>
            <a:endParaRPr lang="en-US" dirty="0"/>
          </a:p>
        </p:txBody>
      </p:sp>
      <p:sp>
        <p:nvSpPr>
          <p:cNvPr id="12" name="TextBox 11"/>
          <p:cNvSpPr txBox="1"/>
          <p:nvPr/>
        </p:nvSpPr>
        <p:spPr>
          <a:xfrm>
            <a:off x="6934200" y="4114800"/>
            <a:ext cx="1981200" cy="369332"/>
          </a:xfrm>
          <a:prstGeom prst="rect">
            <a:avLst/>
          </a:prstGeom>
          <a:noFill/>
        </p:spPr>
        <p:txBody>
          <a:bodyPr wrap="square" rtlCol="0">
            <a:spAutoFit/>
          </a:bodyPr>
          <a:lstStyle/>
          <a:p>
            <a:r>
              <a:rPr lang="en-US" dirty="0" smtClean="0"/>
              <a:t>“</a:t>
            </a:r>
            <a:r>
              <a:rPr lang="en-US" dirty="0" err="1" smtClean="0"/>
              <a:t>Así</a:t>
            </a:r>
            <a:r>
              <a:rPr lang="en-US" dirty="0" smtClean="0"/>
              <a:t> en la </a:t>
            </a:r>
            <a:r>
              <a:rPr lang="en-US" dirty="0" err="1" smtClean="0"/>
              <a:t>cocina</a:t>
            </a:r>
            <a:r>
              <a:rPr lang="en-US" dirty="0" smtClean="0"/>
              <a:t>”</a:t>
            </a:r>
            <a:endParaRPr lang="en-US" dirty="0"/>
          </a:p>
        </p:txBody>
      </p:sp>
      <p:pic>
        <p:nvPicPr>
          <p:cNvPr id="3" name="id_05.wav">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10"/>
          <a:stretch>
            <a:fillRect/>
          </a:stretch>
        </p:blipFill>
        <p:spPr>
          <a:xfrm>
            <a:off x="7620000" y="2438400"/>
            <a:ext cx="609600" cy="609600"/>
          </a:xfrm>
          <a:prstGeom prst="rect">
            <a:avLst/>
          </a:prstGeom>
        </p:spPr>
      </p:pic>
      <p:pic>
        <p:nvPicPr>
          <p:cNvPr id="4" name="id_06.wav">
            <a:hlinkClick r:id="" action="ppaction://media"/>
          </p:cNvPr>
          <p:cNvPicPr>
            <a:picLocks noChangeAspect="1"/>
          </p:cNvPicPr>
          <p:nvPr>
            <a:audioFile r:link="rId5"/>
            <p:custDataLst>
              <p:tags r:id="rId6"/>
            </p:custDataLst>
            <p:extLst>
              <p:ext uri="{DAA4B4D4-6D71-4841-9C94-3DE7FCFB9230}">
                <p14:media xmlns:p14="http://schemas.microsoft.com/office/powerpoint/2010/main" r:embed="rId4"/>
              </p:ext>
            </p:extLst>
          </p:nvPr>
        </p:nvPicPr>
        <p:blipFill>
          <a:blip r:embed="rId10"/>
          <a:stretch>
            <a:fillRect/>
          </a:stretch>
        </p:blipFill>
        <p:spPr>
          <a:xfrm>
            <a:off x="7620000" y="4648200"/>
            <a:ext cx="609600" cy="609600"/>
          </a:xfrm>
          <a:prstGeom prst="rect">
            <a:avLst/>
          </a:prstGeom>
        </p:spPr>
      </p:pic>
    </p:spTree>
    <p:extLst>
      <p:ext uri="{BB962C8B-B14F-4D97-AF65-F5344CB8AC3E}">
        <p14:creationId xmlns:p14="http://schemas.microsoft.com/office/powerpoint/2010/main" val="3772151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60"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Methodology </a:t>
            </a:r>
            <a:r>
              <a:rPr lang="en-US" dirty="0" smtClean="0"/>
              <a:t>- procedure</a:t>
            </a:r>
            <a:endParaRPr lang="en-US" dirty="0"/>
          </a:p>
        </p:txBody>
      </p:sp>
      <p:pic>
        <p:nvPicPr>
          <p:cNvPr id="4" name="Content Placeholder 3"/>
          <p:cNvPicPr>
            <a:picLocks noGrp="1"/>
          </p:cNvPicPr>
          <p:nvPr>
            <p:ph idx="1"/>
          </p:nvPr>
        </p:nvPicPr>
        <p:blipFill rotWithShape="1">
          <a:blip r:embed="rId2"/>
          <a:stretch/>
        </p:blipFill>
        <p:spPr bwMode="auto">
          <a:xfrm>
            <a:off x="2362200" y="1676400"/>
            <a:ext cx="6248400" cy="4419600"/>
          </a:xfrm>
          <a:prstGeom prst="rect">
            <a:avLst/>
          </a:prstGeom>
          <a:ln w="19050">
            <a:solidFill>
              <a:schemeClr val="bg1">
                <a:lumMod val="65000"/>
              </a:schemeClr>
            </a:solidFill>
          </a:ln>
          <a:extLst>
            <a:ext uri="{53640926-AAD7-44D8-BBD7-CCE9431645EC}">
              <a14:shadowObscured xmlns:a14="http://schemas.microsoft.com/office/drawing/2010/main"/>
            </a:ext>
          </a:extLst>
        </p:spPr>
      </p:pic>
      <p:sp>
        <p:nvSpPr>
          <p:cNvPr id="5" name="TextBox 4"/>
          <p:cNvSpPr txBox="1"/>
          <p:nvPr/>
        </p:nvSpPr>
        <p:spPr>
          <a:xfrm>
            <a:off x="304800" y="1828800"/>
            <a:ext cx="2209800" cy="3139321"/>
          </a:xfrm>
          <a:prstGeom prst="rect">
            <a:avLst/>
          </a:prstGeom>
          <a:noFill/>
        </p:spPr>
        <p:txBody>
          <a:bodyPr wrap="square" rtlCol="0">
            <a:spAutoFit/>
          </a:bodyPr>
          <a:lstStyle/>
          <a:p>
            <a:r>
              <a:rPr lang="en-US" b="1" u="sng" dirty="0" smtClean="0"/>
              <a:t>Dialect Identification Task</a:t>
            </a:r>
            <a:endParaRPr lang="en-US" b="1" dirty="0"/>
          </a:p>
          <a:p>
            <a:r>
              <a:rPr lang="en-US" b="1" dirty="0" smtClean="0"/>
              <a:t>-online format</a:t>
            </a:r>
          </a:p>
          <a:p>
            <a:r>
              <a:rPr lang="en-US" b="1" dirty="0" smtClean="0"/>
              <a:t>-perception only</a:t>
            </a:r>
          </a:p>
          <a:p>
            <a:r>
              <a:rPr lang="en-US" b="1" dirty="0" smtClean="0"/>
              <a:t>-forced choice: between 3 regions with 3 degrees of certainty</a:t>
            </a:r>
          </a:p>
          <a:p>
            <a:r>
              <a:rPr lang="en-US" b="1" dirty="0" smtClean="0"/>
              <a:t>-80 tokens total: (~10 min to complete)</a:t>
            </a:r>
            <a:endParaRPr lang="en-US" b="1" dirty="0"/>
          </a:p>
        </p:txBody>
      </p:sp>
      <p:sp>
        <p:nvSpPr>
          <p:cNvPr id="2" name="Slide Number Placeholder 1"/>
          <p:cNvSpPr>
            <a:spLocks noGrp="1"/>
          </p:cNvSpPr>
          <p:nvPr>
            <p:ph type="sldNum" sz="quarter" idx="12"/>
          </p:nvPr>
        </p:nvSpPr>
        <p:spPr/>
        <p:txBody>
          <a:bodyPr/>
          <a:lstStyle/>
          <a:p>
            <a:fld id="{3DEADA15-5774-4E00-8BEF-560C87F1C19A}" type="slidenum">
              <a:rPr lang="en-US" smtClean="0"/>
              <a:t>19</a:t>
            </a:fld>
            <a:endParaRPr lang="en-US"/>
          </a:p>
        </p:txBody>
      </p:sp>
    </p:spTree>
    <p:extLst>
      <p:ext uri="{BB962C8B-B14F-4D97-AF65-F5344CB8AC3E}">
        <p14:creationId xmlns:p14="http://schemas.microsoft.com/office/powerpoint/2010/main" val="3145187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Intonation of C</a:t>
            </a:r>
            <a:r>
              <a:rPr lang="es-AR" dirty="0" err="1"/>
              <a:t>ó</a:t>
            </a:r>
            <a:r>
              <a:rPr lang="es-AR" dirty="0" err="1" smtClean="0"/>
              <a:t>rdoba</a:t>
            </a:r>
            <a:r>
              <a:rPr lang="es-AR" dirty="0" smtClean="0"/>
              <a:t> </a:t>
            </a:r>
            <a:r>
              <a:rPr lang="es-AR" dirty="0" err="1" smtClean="0"/>
              <a:t>Spanish</a:t>
            </a:r>
            <a:endParaRPr lang="es-AR" dirty="0"/>
          </a:p>
          <a:p>
            <a:pPr marL="514350" indent="-514350">
              <a:buFont typeface="+mj-lt"/>
              <a:buAutoNum type="arabicPeriod"/>
            </a:pPr>
            <a:r>
              <a:rPr lang="es-AR" dirty="0" err="1" smtClean="0"/>
              <a:t>Research</a:t>
            </a:r>
            <a:r>
              <a:rPr lang="es-AR" dirty="0" smtClean="0"/>
              <a:t> </a:t>
            </a:r>
            <a:r>
              <a:rPr lang="es-AR" dirty="0" err="1" smtClean="0"/>
              <a:t>questions</a:t>
            </a:r>
            <a:endParaRPr lang="es-AR" dirty="0" smtClean="0"/>
          </a:p>
          <a:p>
            <a:pPr marL="514350" indent="-514350">
              <a:buFont typeface="+mj-lt"/>
              <a:buAutoNum type="arabicPeriod"/>
            </a:pPr>
            <a:r>
              <a:rPr lang="es-AR" dirty="0" err="1" smtClean="0"/>
              <a:t>Methodology</a:t>
            </a:r>
            <a:r>
              <a:rPr lang="es-AR" dirty="0" smtClean="0"/>
              <a:t> 1: </a:t>
            </a:r>
            <a:r>
              <a:rPr lang="es-AR" dirty="0" err="1" smtClean="0"/>
              <a:t>Production</a:t>
            </a:r>
            <a:endParaRPr lang="es-AR" dirty="0" smtClean="0"/>
          </a:p>
          <a:p>
            <a:pPr marL="301943" lvl="1" indent="0">
              <a:buNone/>
            </a:pPr>
            <a:r>
              <a:rPr lang="es-AR" dirty="0" smtClean="0"/>
              <a:t>	</a:t>
            </a:r>
            <a:r>
              <a:rPr lang="es-AR" dirty="0" err="1" smtClean="0"/>
              <a:t>Acoustic</a:t>
            </a:r>
            <a:r>
              <a:rPr lang="es-AR" dirty="0" smtClean="0"/>
              <a:t> </a:t>
            </a:r>
            <a:r>
              <a:rPr lang="es-AR" dirty="0" err="1" smtClean="0"/>
              <a:t>analysis</a:t>
            </a:r>
            <a:r>
              <a:rPr lang="es-AR" dirty="0" smtClean="0"/>
              <a:t> of </a:t>
            </a:r>
            <a:r>
              <a:rPr lang="es-AR" dirty="0" err="1" smtClean="0"/>
              <a:t>tokens</a:t>
            </a:r>
            <a:endParaRPr lang="es-AR" dirty="0" smtClean="0"/>
          </a:p>
          <a:p>
            <a:pPr marL="301943" lvl="1" indent="0">
              <a:buNone/>
            </a:pPr>
            <a:r>
              <a:rPr lang="es-AR" dirty="0" smtClean="0"/>
              <a:t>	</a:t>
            </a:r>
            <a:r>
              <a:rPr lang="es-AR" dirty="0" err="1" smtClean="0"/>
              <a:t>Results</a:t>
            </a:r>
            <a:r>
              <a:rPr lang="es-AR" dirty="0" smtClean="0"/>
              <a:t> : </a:t>
            </a:r>
            <a:r>
              <a:rPr lang="es-AR" dirty="0" err="1" smtClean="0"/>
              <a:t>Peak</a:t>
            </a:r>
            <a:r>
              <a:rPr lang="es-AR" dirty="0" smtClean="0"/>
              <a:t> </a:t>
            </a:r>
            <a:r>
              <a:rPr lang="es-AR" dirty="0" err="1" smtClean="0"/>
              <a:t>alignment</a:t>
            </a:r>
            <a:endParaRPr lang="es-AR" dirty="0" smtClean="0"/>
          </a:p>
          <a:p>
            <a:pPr marL="514350" indent="-514350">
              <a:buFont typeface="+mj-lt"/>
              <a:buAutoNum type="arabicPeriod"/>
            </a:pPr>
            <a:r>
              <a:rPr lang="es-AR" dirty="0" err="1" smtClean="0"/>
              <a:t>Methodology</a:t>
            </a:r>
            <a:r>
              <a:rPr lang="es-AR" dirty="0" smtClean="0"/>
              <a:t> 2: </a:t>
            </a:r>
            <a:r>
              <a:rPr lang="es-AR" dirty="0" err="1"/>
              <a:t>P</a:t>
            </a:r>
            <a:r>
              <a:rPr lang="es-AR" dirty="0" err="1" smtClean="0"/>
              <a:t>erception</a:t>
            </a:r>
            <a:endParaRPr lang="es-AR" dirty="0" smtClean="0"/>
          </a:p>
          <a:p>
            <a:pPr marL="301943" lvl="1" indent="0">
              <a:buNone/>
            </a:pPr>
            <a:r>
              <a:rPr lang="es-AR" dirty="0" smtClean="0"/>
              <a:t>	Positive and </a:t>
            </a:r>
            <a:r>
              <a:rPr lang="es-AR" dirty="0" err="1" smtClean="0"/>
              <a:t>negative</a:t>
            </a:r>
            <a:r>
              <a:rPr lang="es-AR" dirty="0" smtClean="0"/>
              <a:t> Córdoba </a:t>
            </a:r>
            <a:r>
              <a:rPr lang="es-AR" dirty="0" err="1" smtClean="0"/>
              <a:t>identification</a:t>
            </a:r>
            <a:endParaRPr lang="es-AR" dirty="0"/>
          </a:p>
          <a:p>
            <a:pPr marL="301943" lvl="1" indent="0">
              <a:buNone/>
            </a:pPr>
            <a:r>
              <a:rPr lang="es-AR" dirty="0" smtClean="0"/>
              <a:t>	</a:t>
            </a:r>
            <a:r>
              <a:rPr lang="es-AR" dirty="0" err="1" smtClean="0"/>
              <a:t>Results</a:t>
            </a:r>
            <a:r>
              <a:rPr lang="es-AR" dirty="0"/>
              <a:t> </a:t>
            </a:r>
            <a:r>
              <a:rPr lang="es-AR" dirty="0" smtClean="0"/>
              <a:t>: mis-</a:t>
            </a:r>
            <a:r>
              <a:rPr lang="es-AR" dirty="0" err="1" smtClean="0"/>
              <a:t>identified</a:t>
            </a:r>
            <a:r>
              <a:rPr lang="es-AR" dirty="0" smtClean="0"/>
              <a:t> </a:t>
            </a:r>
            <a:r>
              <a:rPr lang="es-AR" dirty="0" err="1" smtClean="0"/>
              <a:t>tokens</a:t>
            </a:r>
            <a:endParaRPr lang="es-AR" dirty="0" smtClean="0"/>
          </a:p>
          <a:p>
            <a:pPr marL="514350" indent="-514350">
              <a:buFont typeface="+mj-lt"/>
              <a:buAutoNum type="arabicPeriod"/>
            </a:pPr>
            <a:r>
              <a:rPr lang="es-AR" dirty="0" err="1" smtClean="0"/>
              <a:t>Discussion</a:t>
            </a:r>
            <a:r>
              <a:rPr lang="es-AR" dirty="0" smtClean="0"/>
              <a:t> of </a:t>
            </a:r>
            <a:r>
              <a:rPr lang="es-AR" dirty="0" err="1" smtClean="0"/>
              <a:t>perception</a:t>
            </a:r>
            <a:r>
              <a:rPr lang="es-AR" dirty="0" smtClean="0"/>
              <a:t> and </a:t>
            </a:r>
            <a:r>
              <a:rPr lang="es-AR" dirty="0" err="1" smtClean="0"/>
              <a:t>peak</a:t>
            </a:r>
            <a:r>
              <a:rPr lang="es-AR" dirty="0" smtClean="0"/>
              <a:t> </a:t>
            </a:r>
            <a:r>
              <a:rPr lang="es-AR" dirty="0" err="1" smtClean="0"/>
              <a:t>alignment</a:t>
            </a:r>
            <a:r>
              <a:rPr lang="es-AR" dirty="0" smtClean="0"/>
              <a:t>   </a:t>
            </a:r>
          </a:p>
          <a:p>
            <a:pPr marL="1371600" lvl="2" indent="-457200">
              <a:buFont typeface="+mj-lt"/>
              <a:buAutoNum type="arabicPeriod"/>
            </a:pPr>
            <a:endParaRPr lang="es-AR" dirty="0" smtClean="0"/>
          </a:p>
        </p:txBody>
      </p:sp>
      <p:sp>
        <p:nvSpPr>
          <p:cNvPr id="2" name="Title 1"/>
          <p:cNvSpPr>
            <a:spLocks noGrp="1"/>
          </p:cNvSpPr>
          <p:nvPr>
            <p:ph type="title"/>
          </p:nvPr>
        </p:nvSpPr>
        <p:spPr/>
        <p:txBody>
          <a:bodyPr/>
          <a:lstStyle/>
          <a:p>
            <a:r>
              <a:rPr lang="es-AR" dirty="0" err="1" smtClean="0"/>
              <a:t>Outline</a:t>
            </a:r>
            <a:endParaRPr lang="en-US" dirty="0"/>
          </a:p>
        </p:txBody>
      </p:sp>
    </p:spTree>
    <p:extLst>
      <p:ext uri="{BB962C8B-B14F-4D97-AF65-F5344CB8AC3E}">
        <p14:creationId xmlns:p14="http://schemas.microsoft.com/office/powerpoint/2010/main" val="3720383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Results: dialect identification </a:t>
            </a:r>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90600" y="2057400"/>
            <a:ext cx="7086600" cy="4038600"/>
          </a:xfrm>
          <a:prstGeom prst="rect">
            <a:avLst/>
          </a:prstGeom>
          <a:noFill/>
        </p:spPr>
      </p:pic>
      <p:sp>
        <p:nvSpPr>
          <p:cNvPr id="2" name="Slide Number Placeholder 1"/>
          <p:cNvSpPr>
            <a:spLocks noGrp="1"/>
          </p:cNvSpPr>
          <p:nvPr>
            <p:ph type="sldNum" sz="quarter" idx="12"/>
          </p:nvPr>
        </p:nvSpPr>
        <p:spPr/>
        <p:txBody>
          <a:bodyPr/>
          <a:lstStyle/>
          <a:p>
            <a:fld id="{3DEADA15-5774-4E00-8BEF-560C87F1C19A}" type="slidenum">
              <a:rPr lang="en-US" smtClean="0"/>
              <a:t>20</a:t>
            </a:fld>
            <a:endParaRPr lang="en-US"/>
          </a:p>
        </p:txBody>
      </p:sp>
      <p:sp>
        <p:nvSpPr>
          <p:cNvPr id="4" name="Rectangle 3"/>
          <p:cNvSpPr/>
          <p:nvPr/>
        </p:nvSpPr>
        <p:spPr>
          <a:xfrm>
            <a:off x="1752600" y="3505200"/>
            <a:ext cx="838200" cy="2667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2743200"/>
            <a:ext cx="990600" cy="3429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3962400"/>
            <a:ext cx="838200" cy="2209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5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2400" y="2667000"/>
            <a:ext cx="8686800" cy="2715368"/>
          </a:xfrm>
          <a:prstGeom prst="rect">
            <a:avLst/>
          </a:prstGeom>
          <a:noFill/>
        </p:spPr>
      </p:pic>
      <p:sp>
        <p:nvSpPr>
          <p:cNvPr id="5" name="Slide Number Placeholder 4"/>
          <p:cNvSpPr>
            <a:spLocks noGrp="1"/>
          </p:cNvSpPr>
          <p:nvPr>
            <p:ph type="sldNum" sz="quarter" idx="12"/>
          </p:nvPr>
        </p:nvSpPr>
        <p:spPr/>
        <p:txBody>
          <a:bodyPr/>
          <a:lstStyle/>
          <a:p>
            <a:fld id="{5B33BBD3-B5E5-4DED-8CAB-6D709A82D1BA}" type="slidenum">
              <a:rPr lang="en-US" smtClean="0"/>
              <a:t>21</a:t>
            </a:fld>
            <a:endParaRPr lang="en-US"/>
          </a:p>
        </p:txBody>
      </p:sp>
      <p:sp>
        <p:nvSpPr>
          <p:cNvPr id="2" name="Title 1"/>
          <p:cNvSpPr>
            <a:spLocks noGrp="1"/>
          </p:cNvSpPr>
          <p:nvPr>
            <p:ph type="title"/>
          </p:nvPr>
        </p:nvSpPr>
        <p:spPr/>
        <p:txBody>
          <a:bodyPr>
            <a:normAutofit fontScale="90000"/>
          </a:bodyPr>
          <a:lstStyle/>
          <a:p>
            <a:r>
              <a:rPr lang="en-US" dirty="0" smtClean="0"/>
              <a:t>Dialect identification for manipulated (pre-tonic vowel duration) tokens</a:t>
            </a:r>
            <a:endParaRPr lang="en-US" dirty="0"/>
          </a:p>
        </p:txBody>
      </p:sp>
    </p:spTree>
    <p:extLst>
      <p:ext uri="{BB962C8B-B14F-4D97-AF65-F5344CB8AC3E}">
        <p14:creationId xmlns:p14="http://schemas.microsoft.com/office/powerpoint/2010/main" val="2883802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Perception of </a:t>
            </a:r>
            <a:r>
              <a:rPr lang="es-AR" dirty="0" smtClean="0"/>
              <a:t>C</a:t>
            </a:r>
            <a:r>
              <a:rPr lang="en-US" dirty="0" err="1" smtClean="0"/>
              <a:t>órdoba</a:t>
            </a:r>
            <a:r>
              <a:rPr lang="en-US" dirty="0" smtClean="0"/>
              <a:t> speakers </a:t>
            </a:r>
            <a:endParaRPr lang="en-US" dirty="0"/>
          </a:p>
        </p:txBody>
      </p:sp>
      <p:sp>
        <p:nvSpPr>
          <p:cNvPr id="7" name="Text Placeholder 6"/>
          <p:cNvSpPr>
            <a:spLocks noGrp="1"/>
          </p:cNvSpPr>
          <p:nvPr>
            <p:ph type="body" idx="1"/>
          </p:nvPr>
        </p:nvSpPr>
        <p:spPr>
          <a:xfrm>
            <a:off x="685800" y="2362200"/>
            <a:ext cx="3822192" cy="639762"/>
          </a:xfrm>
        </p:spPr>
        <p:txBody>
          <a:bodyPr/>
          <a:lstStyle/>
          <a:p>
            <a:r>
              <a:rPr lang="en-US" b="1" dirty="0"/>
              <a:t>Correct </a:t>
            </a:r>
            <a:r>
              <a:rPr lang="en-US" b="1" dirty="0" smtClean="0"/>
              <a:t>ID</a:t>
            </a:r>
            <a:endParaRPr lang="en-US" b="1" dirty="0"/>
          </a:p>
        </p:txBody>
      </p:sp>
      <p:sp>
        <p:nvSpPr>
          <p:cNvPr id="5" name="Content Placeholder 4"/>
          <p:cNvSpPr>
            <a:spLocks noGrp="1"/>
          </p:cNvSpPr>
          <p:nvPr>
            <p:ph sz="half" idx="2"/>
          </p:nvPr>
        </p:nvSpPr>
        <p:spPr>
          <a:xfrm>
            <a:off x="677332" y="2971800"/>
            <a:ext cx="3820055" cy="3429000"/>
          </a:xfrm>
        </p:spPr>
        <p:txBody>
          <a:bodyPr/>
          <a:lstStyle/>
          <a:p>
            <a:r>
              <a:rPr lang="en-US" dirty="0" smtClean="0"/>
              <a:t>Speaker </a:t>
            </a:r>
            <a:r>
              <a:rPr lang="en-US" dirty="0"/>
              <a:t>is identified as CO for </a:t>
            </a:r>
            <a:r>
              <a:rPr lang="en-US" b="1" dirty="0"/>
              <a:t>natural</a:t>
            </a:r>
            <a:r>
              <a:rPr lang="en-US" dirty="0"/>
              <a:t> </a:t>
            </a:r>
            <a:r>
              <a:rPr lang="en-US" dirty="0" smtClean="0"/>
              <a:t>token</a:t>
            </a:r>
          </a:p>
          <a:p>
            <a:endParaRPr lang="en-US" dirty="0"/>
          </a:p>
          <a:p>
            <a:endParaRPr lang="en-US" dirty="0" smtClean="0"/>
          </a:p>
          <a:p>
            <a:endParaRPr lang="en-US" dirty="0"/>
          </a:p>
          <a:p>
            <a:r>
              <a:rPr lang="en-US" dirty="0"/>
              <a:t>Speaker is identified as TU or BA for </a:t>
            </a:r>
            <a:r>
              <a:rPr lang="en-US" b="1" dirty="0"/>
              <a:t>manipulated</a:t>
            </a:r>
            <a:r>
              <a:rPr lang="en-US" dirty="0"/>
              <a:t> token</a:t>
            </a:r>
          </a:p>
          <a:p>
            <a:endParaRPr lang="en-US" dirty="0"/>
          </a:p>
        </p:txBody>
      </p:sp>
      <p:sp>
        <p:nvSpPr>
          <p:cNvPr id="8" name="Text Placeholder 7"/>
          <p:cNvSpPr>
            <a:spLocks noGrp="1"/>
          </p:cNvSpPr>
          <p:nvPr>
            <p:ph type="body" sz="quarter" idx="3"/>
          </p:nvPr>
        </p:nvSpPr>
        <p:spPr>
          <a:xfrm>
            <a:off x="4648200" y="2438400"/>
            <a:ext cx="3822192" cy="639762"/>
          </a:xfrm>
        </p:spPr>
        <p:txBody>
          <a:bodyPr/>
          <a:lstStyle/>
          <a:p>
            <a:r>
              <a:rPr lang="en-US" b="1" dirty="0" err="1" smtClean="0"/>
              <a:t>Mis</a:t>
            </a:r>
            <a:r>
              <a:rPr lang="en-US" b="1" dirty="0" smtClean="0"/>
              <a:t>-ID</a:t>
            </a:r>
            <a:endParaRPr lang="en-US" b="1" dirty="0"/>
          </a:p>
        </p:txBody>
      </p:sp>
      <p:sp>
        <p:nvSpPr>
          <p:cNvPr id="6" name="Content Placeholder 5"/>
          <p:cNvSpPr>
            <a:spLocks noGrp="1"/>
          </p:cNvSpPr>
          <p:nvPr>
            <p:ph sz="quarter" idx="4"/>
          </p:nvPr>
        </p:nvSpPr>
        <p:spPr>
          <a:xfrm>
            <a:off x="4645025" y="3048000"/>
            <a:ext cx="3822192" cy="3429000"/>
          </a:xfrm>
        </p:spPr>
        <p:txBody>
          <a:bodyPr>
            <a:normAutofit/>
          </a:bodyPr>
          <a:lstStyle/>
          <a:p>
            <a:r>
              <a:rPr lang="en-US" dirty="0" smtClean="0"/>
              <a:t>Speaker </a:t>
            </a:r>
            <a:r>
              <a:rPr lang="en-US" dirty="0"/>
              <a:t>is identified as BA or TU for </a:t>
            </a:r>
            <a:r>
              <a:rPr lang="en-US" b="1" dirty="0"/>
              <a:t>natural</a:t>
            </a:r>
            <a:r>
              <a:rPr lang="en-US" dirty="0"/>
              <a:t> </a:t>
            </a:r>
            <a:r>
              <a:rPr lang="en-US" dirty="0" smtClean="0"/>
              <a:t>token</a:t>
            </a:r>
          </a:p>
          <a:p>
            <a:pPr lvl="1"/>
            <a:r>
              <a:rPr lang="en-US" i="1" dirty="0" smtClean="0"/>
              <a:t>Negative Identification</a:t>
            </a:r>
          </a:p>
          <a:p>
            <a:pPr lvl="1"/>
            <a:r>
              <a:rPr lang="es-AR" dirty="0"/>
              <a:t>11 </a:t>
            </a:r>
            <a:r>
              <a:rPr lang="es-AR" dirty="0" err="1"/>
              <a:t>tokens</a:t>
            </a:r>
            <a:r>
              <a:rPr lang="es-AR" dirty="0"/>
              <a:t> </a:t>
            </a:r>
            <a:r>
              <a:rPr lang="es-AR" dirty="0" err="1"/>
              <a:t>from</a:t>
            </a:r>
            <a:r>
              <a:rPr lang="es-AR" dirty="0"/>
              <a:t> 6 </a:t>
            </a:r>
            <a:r>
              <a:rPr lang="es-AR" dirty="0" err="1"/>
              <a:t>speakers</a:t>
            </a:r>
            <a:r>
              <a:rPr lang="es-AR" dirty="0"/>
              <a:t> </a:t>
            </a:r>
            <a:endParaRPr lang="es-AR" dirty="0" smtClean="0"/>
          </a:p>
          <a:p>
            <a:pPr lvl="1"/>
            <a:endParaRPr lang="en-US" dirty="0"/>
          </a:p>
          <a:p>
            <a:r>
              <a:rPr lang="en-US" dirty="0"/>
              <a:t>Speaker is identified as CO for </a:t>
            </a:r>
            <a:r>
              <a:rPr lang="en-US" b="1" dirty="0"/>
              <a:t>manipulated</a:t>
            </a:r>
            <a:r>
              <a:rPr lang="en-US" dirty="0"/>
              <a:t> </a:t>
            </a:r>
            <a:r>
              <a:rPr lang="en-US" dirty="0" smtClean="0"/>
              <a:t>token</a:t>
            </a:r>
          </a:p>
          <a:p>
            <a:pPr lvl="1"/>
            <a:r>
              <a:rPr lang="en-US" i="1" dirty="0" smtClean="0"/>
              <a:t>Positive Identification </a:t>
            </a:r>
          </a:p>
          <a:p>
            <a:pPr lvl="1"/>
            <a:r>
              <a:rPr lang="es-AR" dirty="0" smtClean="0"/>
              <a:t>2 </a:t>
            </a:r>
            <a:r>
              <a:rPr lang="es-AR" dirty="0" err="1"/>
              <a:t>tokens</a:t>
            </a:r>
            <a:r>
              <a:rPr lang="es-AR" dirty="0"/>
              <a:t> </a:t>
            </a:r>
            <a:r>
              <a:rPr lang="es-AR" dirty="0" err="1"/>
              <a:t>from</a:t>
            </a:r>
            <a:r>
              <a:rPr lang="es-AR" dirty="0"/>
              <a:t> 1 speaker</a:t>
            </a:r>
          </a:p>
          <a:p>
            <a:pPr lvl="1"/>
            <a:endParaRPr lang="en-US" dirty="0"/>
          </a:p>
          <a:p>
            <a:endParaRPr lang="en-US" dirty="0"/>
          </a:p>
        </p:txBody>
      </p:sp>
    </p:spTree>
    <p:extLst>
      <p:ext uri="{BB962C8B-B14F-4D97-AF65-F5344CB8AC3E}">
        <p14:creationId xmlns:p14="http://schemas.microsoft.com/office/powerpoint/2010/main" val="29863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Perception and acoustic characteristics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629400" cy="4343399"/>
          </a:xfrm>
          <a:prstGeom prst="rect">
            <a:avLst/>
          </a:prstGeom>
          <a:noFill/>
        </p:spPr>
      </p:pic>
    </p:spTree>
    <p:extLst>
      <p:ext uri="{BB962C8B-B14F-4D97-AF65-F5344CB8AC3E}">
        <p14:creationId xmlns:p14="http://schemas.microsoft.com/office/powerpoint/2010/main" val="2641289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peak is reached much earlier in the misidentified speakers. </a:t>
            </a:r>
            <a:endParaRPr lang="en-US" dirty="0" smtClean="0"/>
          </a:p>
          <a:p>
            <a:r>
              <a:rPr lang="en-US" dirty="0" smtClean="0"/>
              <a:t>the </a:t>
            </a:r>
            <a:r>
              <a:rPr lang="en-US" dirty="0"/>
              <a:t>duration of the rise from valley to peak is only 46.5ms for these tokens, which is much faster than any other slope measured. </a:t>
            </a:r>
            <a:endParaRPr lang="en-US" dirty="0" smtClean="0"/>
          </a:p>
        </p:txBody>
      </p:sp>
      <p:sp>
        <p:nvSpPr>
          <p:cNvPr id="3" name="Title 2"/>
          <p:cNvSpPr>
            <a:spLocks noGrp="1"/>
          </p:cNvSpPr>
          <p:nvPr>
            <p:ph type="title"/>
          </p:nvPr>
        </p:nvSpPr>
        <p:spPr/>
        <p:txBody>
          <a:bodyPr/>
          <a:lstStyle/>
          <a:p>
            <a:r>
              <a:rPr lang="es-AR" dirty="0" err="1" smtClean="0"/>
              <a:t>Results</a:t>
            </a:r>
            <a:endParaRPr lang="en-US" dirty="0"/>
          </a:p>
        </p:txBody>
      </p:sp>
    </p:spTree>
    <p:extLst>
      <p:ext uri="{BB962C8B-B14F-4D97-AF65-F5344CB8AC3E}">
        <p14:creationId xmlns:p14="http://schemas.microsoft.com/office/powerpoint/2010/main" val="409577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unusually fast </a:t>
            </a:r>
            <a:r>
              <a:rPr lang="en-US" dirty="0" smtClean="0"/>
              <a:t>slope of </a:t>
            </a:r>
            <a:r>
              <a:rPr lang="en-US" dirty="0" err="1" smtClean="0"/>
              <a:t>mis</a:t>
            </a:r>
            <a:r>
              <a:rPr lang="en-US" dirty="0" smtClean="0"/>
              <a:t>-id Córdoba tokens </a:t>
            </a:r>
            <a:r>
              <a:rPr lang="en-US" dirty="0"/>
              <a:t>may account for these tokens being misidentified, as such a contour would likely be difficult to perceive and so provide less acoustic information for the listener to determine the speaker’s dialect. </a:t>
            </a:r>
            <a:endParaRPr lang="en-US" dirty="0" smtClean="0"/>
          </a:p>
          <a:p>
            <a:r>
              <a:rPr lang="en-US" dirty="0" smtClean="0"/>
              <a:t>It´s possible the </a:t>
            </a:r>
            <a:r>
              <a:rPr lang="en-US" dirty="0" err="1"/>
              <a:t>intonational</a:t>
            </a:r>
            <a:r>
              <a:rPr lang="en-US" dirty="0"/>
              <a:t> contour is in fact as important a cue for dialect identity as pre-tonic vowel duration has proven to be. </a:t>
            </a:r>
          </a:p>
          <a:p>
            <a:endParaRPr lang="en-US" dirty="0"/>
          </a:p>
        </p:txBody>
      </p:sp>
      <p:sp>
        <p:nvSpPr>
          <p:cNvPr id="3" name="Title 2"/>
          <p:cNvSpPr>
            <a:spLocks noGrp="1"/>
          </p:cNvSpPr>
          <p:nvPr>
            <p:ph type="title"/>
          </p:nvPr>
        </p:nvSpPr>
        <p:spPr/>
        <p:txBody>
          <a:bodyPr/>
          <a:lstStyle/>
          <a:p>
            <a:r>
              <a:rPr lang="es-AR" dirty="0" err="1" smtClean="0"/>
              <a:t>Discussion</a:t>
            </a:r>
            <a:endParaRPr lang="en-US" dirty="0"/>
          </a:p>
        </p:txBody>
      </p:sp>
    </p:spTree>
    <p:extLst>
      <p:ext uri="{BB962C8B-B14F-4D97-AF65-F5344CB8AC3E}">
        <p14:creationId xmlns:p14="http://schemas.microsoft.com/office/powerpoint/2010/main" val="318159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a:t>
            </a:r>
            <a:r>
              <a:rPr lang="en-US" dirty="0" err="1"/>
              <a:t>Colantoni</a:t>
            </a:r>
            <a:r>
              <a:rPr lang="en-US" dirty="0"/>
              <a:t> 2011) found that both Buenos Aires and Córdoba intonation curves showed faster rises to low peaks, which fell more steeply than the other dialects studied (Northeastern and Western Argentine varieties) in nuclear position for declarative utterances. </a:t>
            </a:r>
            <a:endParaRPr lang="en-US" dirty="0" smtClean="0"/>
          </a:p>
          <a:p>
            <a:r>
              <a:rPr lang="en-US" dirty="0" smtClean="0"/>
              <a:t>Specifically</a:t>
            </a:r>
            <a:r>
              <a:rPr lang="en-US" dirty="0"/>
              <a:t>, the Buenos Aires speakers </a:t>
            </a:r>
            <a:r>
              <a:rPr lang="en-US" dirty="0" smtClean="0"/>
              <a:t>showed </a:t>
            </a:r>
            <a:r>
              <a:rPr lang="en-US" dirty="0"/>
              <a:t>early peak alignment but not early valley alignment, similar to the results reported in the present study. Both the valley and peak occurred within the tonic syllable</a:t>
            </a:r>
          </a:p>
        </p:txBody>
      </p:sp>
      <p:sp>
        <p:nvSpPr>
          <p:cNvPr id="3" name="Title 2"/>
          <p:cNvSpPr>
            <a:spLocks noGrp="1"/>
          </p:cNvSpPr>
          <p:nvPr>
            <p:ph type="title"/>
          </p:nvPr>
        </p:nvSpPr>
        <p:spPr/>
        <p:txBody>
          <a:bodyPr/>
          <a:lstStyle/>
          <a:p>
            <a:r>
              <a:rPr lang="es-AR" dirty="0" err="1" smtClean="0"/>
              <a:t>Discussion</a:t>
            </a:r>
            <a:endParaRPr lang="en-US" dirty="0"/>
          </a:p>
        </p:txBody>
      </p:sp>
    </p:spTree>
    <p:extLst>
      <p:ext uri="{BB962C8B-B14F-4D97-AF65-F5344CB8AC3E}">
        <p14:creationId xmlns:p14="http://schemas.microsoft.com/office/powerpoint/2010/main" val="2316967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Peak alignment seems to differentiate these three dialects (in addition to differing ratios of duration for pre-pre-tonic, pre-tonic, tonic and post-tonic syllables)</a:t>
            </a:r>
          </a:p>
          <a:p>
            <a:r>
              <a:rPr lang="en-US" dirty="0" smtClean="0"/>
              <a:t>No empirical evidence for a “stress-shift” in Córdoba Spanish (</a:t>
            </a:r>
            <a:r>
              <a:rPr lang="en-US" dirty="0" err="1" smtClean="0"/>
              <a:t>Malmberg</a:t>
            </a:r>
            <a:r>
              <a:rPr lang="en-US" dirty="0" smtClean="0"/>
              <a:t> 1950)</a:t>
            </a:r>
          </a:p>
          <a:p>
            <a:r>
              <a:rPr lang="en-US" dirty="0" smtClean="0"/>
              <a:t>No empirical for the lengthening to be accompanied by a tonal ascent or descent (</a:t>
            </a:r>
            <a:r>
              <a:rPr lang="en-US" dirty="0" err="1" smtClean="0"/>
              <a:t>Fontanella</a:t>
            </a:r>
            <a:r>
              <a:rPr lang="en-US" dirty="0" smtClean="0"/>
              <a:t> de Weinberg 1971) </a:t>
            </a:r>
          </a:p>
          <a:p>
            <a:r>
              <a:rPr lang="en-US" dirty="0" smtClean="0"/>
              <a:t>Stress seems to be realized on the tonic syllable for the </a:t>
            </a:r>
            <a:r>
              <a:rPr lang="en-US" i="1" dirty="0" err="1" smtClean="0"/>
              <a:t>tonada</a:t>
            </a:r>
            <a:r>
              <a:rPr lang="en-US" i="1" dirty="0" smtClean="0"/>
              <a:t> </a:t>
            </a:r>
            <a:r>
              <a:rPr lang="en-US" i="1" dirty="0" err="1" smtClean="0"/>
              <a:t>cordobesa</a:t>
            </a:r>
            <a:r>
              <a:rPr lang="en-US" i="1" dirty="0" smtClean="0"/>
              <a:t>, </a:t>
            </a:r>
            <a:r>
              <a:rPr lang="en-US" dirty="0" smtClean="0"/>
              <a:t>as indicated by pitch increase</a:t>
            </a:r>
            <a:endParaRPr lang="en-US" i="1" dirty="0" smtClean="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592910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tokens, more controlled (but at least semi-spontaneous) for further tonal analysis</a:t>
            </a:r>
          </a:p>
          <a:p>
            <a:r>
              <a:rPr lang="en-US" dirty="0" smtClean="0"/>
              <a:t>Other </a:t>
            </a:r>
            <a:r>
              <a:rPr lang="en-US" dirty="0" err="1" smtClean="0"/>
              <a:t>suprasegmental</a:t>
            </a:r>
            <a:r>
              <a:rPr lang="en-US" dirty="0" smtClean="0"/>
              <a:t> analyses: syllable </a:t>
            </a:r>
            <a:r>
              <a:rPr lang="en-US" dirty="0" smtClean="0"/>
              <a:t>timing and rhythm</a:t>
            </a:r>
            <a:endParaRPr lang="en-US" dirty="0" smtClean="0"/>
          </a:p>
          <a:p>
            <a:r>
              <a:rPr lang="en-US" dirty="0" smtClean="0"/>
              <a:t>Matched-guise with duration + pitch manipulation = which is more important in perceiving this dialect? And in perceiving stress?</a:t>
            </a:r>
            <a:endParaRPr lang="en-US" dirty="0"/>
          </a:p>
        </p:txBody>
      </p:sp>
      <p:sp>
        <p:nvSpPr>
          <p:cNvPr id="3" name="Title 2"/>
          <p:cNvSpPr>
            <a:spLocks noGrp="1"/>
          </p:cNvSpPr>
          <p:nvPr>
            <p:ph type="title"/>
          </p:nvPr>
        </p:nvSpPr>
        <p:spPr/>
        <p:txBody>
          <a:bodyPr/>
          <a:lstStyle/>
          <a:p>
            <a:r>
              <a:rPr lang="en-US" dirty="0" smtClean="0"/>
              <a:t>Future directions</a:t>
            </a:r>
            <a:endParaRPr lang="en-US" dirty="0"/>
          </a:p>
        </p:txBody>
      </p:sp>
    </p:spTree>
    <p:extLst>
      <p:ext uri="{BB962C8B-B14F-4D97-AF65-F5344CB8AC3E}">
        <p14:creationId xmlns:p14="http://schemas.microsoft.com/office/powerpoint/2010/main" val="4247904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Ludovic</a:t>
            </a:r>
            <a:r>
              <a:rPr lang="en-US" dirty="0" smtClean="0"/>
              <a:t> </a:t>
            </a:r>
            <a:r>
              <a:rPr lang="en-US" dirty="0" err="1" smtClean="0"/>
              <a:t>Rigal</a:t>
            </a:r>
            <a:r>
              <a:rPr lang="en-US" dirty="0" smtClean="0"/>
              <a:t> – web development: lablinguistica.com</a:t>
            </a:r>
          </a:p>
          <a:p>
            <a:r>
              <a:rPr lang="en-US" dirty="0" smtClean="0"/>
              <a:t>Laura </a:t>
            </a:r>
            <a:r>
              <a:rPr lang="en-US" dirty="0" err="1" smtClean="0"/>
              <a:t>Colantoni</a:t>
            </a:r>
            <a:endParaRPr lang="en-US" dirty="0" smtClean="0"/>
          </a:p>
          <a:p>
            <a:r>
              <a:rPr lang="en-US" dirty="0" smtClean="0"/>
              <a:t>Almeida Jacqueline </a:t>
            </a:r>
            <a:r>
              <a:rPr lang="en-US" dirty="0" err="1" smtClean="0"/>
              <a:t>Toribio</a:t>
            </a:r>
            <a:endParaRPr lang="en-US" dirty="0"/>
          </a:p>
          <a:p>
            <a:r>
              <a:rPr lang="en-US" dirty="0" smtClean="0"/>
              <a:t>Los </a:t>
            </a:r>
            <a:r>
              <a:rPr lang="en-US" dirty="0" err="1" smtClean="0"/>
              <a:t>participantes</a:t>
            </a:r>
            <a:r>
              <a:rPr lang="en-US" dirty="0" smtClean="0"/>
              <a:t> </a:t>
            </a:r>
            <a:r>
              <a:rPr lang="en-US" dirty="0" err="1" smtClean="0"/>
              <a:t>cordooobeses</a:t>
            </a:r>
            <a:r>
              <a:rPr lang="en-US" dirty="0" smtClean="0"/>
              <a:t>, </a:t>
            </a:r>
            <a:r>
              <a:rPr lang="en-US" dirty="0" err="1" smtClean="0"/>
              <a:t>tucumaaanos</a:t>
            </a:r>
            <a:r>
              <a:rPr lang="en-US" dirty="0" smtClean="0"/>
              <a:t> y </a:t>
            </a:r>
            <a:r>
              <a:rPr lang="en-US" dirty="0" err="1" smtClean="0"/>
              <a:t>porte</a:t>
            </a:r>
            <a:r>
              <a:rPr lang="es-AR" dirty="0" err="1" smtClean="0"/>
              <a:t>ñooos</a:t>
            </a:r>
            <a:endParaRPr lang="en-US" dirty="0"/>
          </a:p>
        </p:txBody>
      </p:sp>
      <p:sp>
        <p:nvSpPr>
          <p:cNvPr id="3" name="Title 2"/>
          <p:cNvSpPr>
            <a:spLocks noGrp="1"/>
          </p:cNvSpPr>
          <p:nvPr>
            <p:ph type="title"/>
          </p:nvPr>
        </p:nvSpPr>
        <p:spPr/>
        <p:txBody>
          <a:bodyPr/>
          <a:lstStyle/>
          <a:p>
            <a:r>
              <a:rPr lang="en-US" dirty="0" smtClean="0"/>
              <a:t>Acknowledgments</a:t>
            </a:r>
            <a:endParaRPr lang="en-US" dirty="0"/>
          </a:p>
        </p:txBody>
      </p:sp>
    </p:spTree>
    <p:extLst>
      <p:ext uri="{BB962C8B-B14F-4D97-AF65-F5344CB8AC3E}">
        <p14:creationId xmlns:p14="http://schemas.microsoft.com/office/powerpoint/2010/main" val="171751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a:t>
            </a:r>
            <a:r>
              <a:rPr lang="en-US" i="1" dirty="0" err="1" smtClean="0"/>
              <a:t>tonada</a:t>
            </a:r>
            <a:r>
              <a:rPr lang="en-US" i="1" dirty="0" smtClean="0"/>
              <a:t> </a:t>
            </a:r>
            <a:r>
              <a:rPr lang="en-US" i="1" dirty="0" err="1" smtClean="0"/>
              <a:t>cordobesa</a:t>
            </a:r>
            <a:r>
              <a:rPr lang="en-US" dirty="0" smtClean="0"/>
              <a:t>: the regional variety of Spanish spoken in Córdoba, Argentina </a:t>
            </a:r>
          </a:p>
          <a:p>
            <a:r>
              <a:rPr lang="en-US" dirty="0" smtClean="0"/>
              <a:t>lengthened pre-tonic vowel (i.e. /</a:t>
            </a:r>
            <a:r>
              <a:rPr lang="en-US" dirty="0" err="1" smtClean="0"/>
              <a:t>to:ná.da</a:t>
            </a:r>
            <a:r>
              <a:rPr lang="en-US" dirty="0" smtClean="0"/>
              <a:t>/)</a:t>
            </a:r>
          </a:p>
          <a:p>
            <a:r>
              <a:rPr lang="en-US" dirty="0" smtClean="0"/>
              <a:t>phrase final position</a:t>
            </a:r>
          </a:p>
          <a:p>
            <a:r>
              <a:rPr lang="en-US" dirty="0" smtClean="0"/>
              <a:t>accompanied by a rise in pitch which is anchored to the pre-tonic syllable </a:t>
            </a:r>
          </a:p>
          <a:p>
            <a:pPr marL="0" indent="0">
              <a:buNone/>
            </a:pPr>
            <a:r>
              <a:rPr lang="en-US" dirty="0" smtClean="0"/>
              <a:t>(</a:t>
            </a:r>
            <a:r>
              <a:rPr lang="en-US" dirty="0" err="1" smtClean="0"/>
              <a:t>Fontanella</a:t>
            </a:r>
            <a:r>
              <a:rPr lang="en-US" dirty="0" smtClean="0"/>
              <a:t> de Weinberg 1971; </a:t>
            </a:r>
            <a:r>
              <a:rPr lang="en-US" dirty="0" err="1" smtClean="0"/>
              <a:t>Yorio</a:t>
            </a:r>
            <a:r>
              <a:rPr lang="en-US" dirty="0" smtClean="0"/>
              <a:t> 1973)</a:t>
            </a:r>
            <a:endParaRPr lang="en-US" dirty="0"/>
          </a:p>
        </p:txBody>
      </p:sp>
      <p:sp>
        <p:nvSpPr>
          <p:cNvPr id="2" name="Title 1"/>
          <p:cNvSpPr>
            <a:spLocks noGrp="1"/>
          </p:cNvSpPr>
          <p:nvPr>
            <p:ph type="title"/>
          </p:nvPr>
        </p:nvSpPr>
        <p:spPr/>
        <p:txBody>
          <a:bodyPr>
            <a:normAutofit/>
          </a:bodyPr>
          <a:lstStyle/>
          <a:p>
            <a:r>
              <a:rPr lang="en-US" dirty="0" smtClean="0"/>
              <a:t>Intonation of C</a:t>
            </a:r>
            <a:r>
              <a:rPr lang="es-AR" dirty="0" err="1" smtClean="0"/>
              <a:t>órdoba</a:t>
            </a:r>
            <a:r>
              <a:rPr lang="es-AR" dirty="0" smtClean="0"/>
              <a:t> </a:t>
            </a:r>
            <a:r>
              <a:rPr lang="es-AR" dirty="0" err="1" smtClean="0"/>
              <a:t>Spanish</a:t>
            </a:r>
            <a:endParaRPr lang="en-US" dirty="0"/>
          </a:p>
        </p:txBody>
      </p:sp>
    </p:spTree>
    <p:extLst>
      <p:ext uri="{BB962C8B-B14F-4D97-AF65-F5344CB8AC3E}">
        <p14:creationId xmlns:p14="http://schemas.microsoft.com/office/powerpoint/2010/main" val="1591210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err="1"/>
              <a:t>Colantoni</a:t>
            </a:r>
            <a:r>
              <a:rPr lang="en-US" dirty="0"/>
              <a:t>, L. </a:t>
            </a:r>
            <a:r>
              <a:rPr lang="en-US" dirty="0" smtClean="0"/>
              <a:t>(2011) Broad-focus </a:t>
            </a:r>
            <a:r>
              <a:rPr lang="en-US" dirty="0"/>
              <a:t>declaratives in Argentine Spanish contact and non-contact varieties. In: </a:t>
            </a:r>
            <a:r>
              <a:rPr lang="en-US" b="1" dirty="0"/>
              <a:t>Gabriel</a:t>
            </a:r>
            <a:r>
              <a:rPr lang="en-US" dirty="0"/>
              <a:t>, </a:t>
            </a:r>
            <a:r>
              <a:rPr lang="en-US" dirty="0" err="1"/>
              <a:t>Christoph</a:t>
            </a:r>
            <a:r>
              <a:rPr lang="en-US" dirty="0"/>
              <a:t> and </a:t>
            </a:r>
            <a:r>
              <a:rPr lang="en-US" dirty="0" err="1"/>
              <a:t>Conxita</a:t>
            </a:r>
            <a:r>
              <a:rPr lang="en-US" dirty="0"/>
              <a:t> </a:t>
            </a:r>
            <a:r>
              <a:rPr lang="en-US" b="1" dirty="0" err="1"/>
              <a:t>Lleó</a:t>
            </a:r>
            <a:r>
              <a:rPr lang="en-US" dirty="0"/>
              <a:t> (eds.), </a:t>
            </a:r>
            <a:r>
              <a:rPr lang="en-US" u="sng" dirty="0" err="1">
                <a:hlinkClick r:id="rId2"/>
              </a:rPr>
              <a:t>Intonational</a:t>
            </a:r>
            <a:r>
              <a:rPr lang="en-US" u="sng" dirty="0">
                <a:hlinkClick r:id="rId2"/>
              </a:rPr>
              <a:t> Phrasing in Romance and Germanic: Cross-linguistic and bilingual studies</a:t>
            </a:r>
            <a:r>
              <a:rPr lang="en-US" dirty="0"/>
              <a:t>. </a:t>
            </a:r>
            <a:r>
              <a:rPr lang="en-US" dirty="0" smtClean="0"/>
              <a:t>viii</a:t>
            </a:r>
            <a:r>
              <a:rPr lang="en-US" dirty="0"/>
              <a:t>, 237 pp. (pp. 183–212</a:t>
            </a:r>
            <a:r>
              <a:rPr lang="en-US" dirty="0" smtClean="0"/>
              <a:t>)</a:t>
            </a:r>
          </a:p>
          <a:p>
            <a:r>
              <a:rPr lang="en-US" dirty="0" err="1" smtClean="0"/>
              <a:t>Colantoni</a:t>
            </a:r>
            <a:r>
              <a:rPr lang="en-US" dirty="0"/>
              <a:t>, L., &amp; </a:t>
            </a:r>
            <a:r>
              <a:rPr lang="en-US" dirty="0" err="1"/>
              <a:t>Gurlekian</a:t>
            </a:r>
            <a:r>
              <a:rPr lang="en-US" dirty="0"/>
              <a:t>, J. (2004, August). Convergence and Intonation: Historical   Evidence from Buenos Aires Spanish. Bilingualism: Language and Cognition, 7(2), 107-119</a:t>
            </a:r>
            <a:r>
              <a:rPr lang="en-US" dirty="0" smtClean="0"/>
              <a:t>.</a:t>
            </a:r>
          </a:p>
          <a:p>
            <a:r>
              <a:rPr lang="fr-FR" dirty="0" err="1"/>
              <a:t>Fontanella</a:t>
            </a:r>
            <a:r>
              <a:rPr lang="fr-FR" dirty="0"/>
              <a:t> de Weinberg, M. B. (1971). </a:t>
            </a:r>
            <a:r>
              <a:rPr lang="es-AR" dirty="0"/>
              <a:t>La entonación del español de Córdoba (Argentina) </a:t>
            </a:r>
            <a:r>
              <a:rPr lang="es-AR" dirty="0" err="1"/>
              <a:t>Thesaurus</a:t>
            </a:r>
            <a:r>
              <a:rPr lang="es-AR" dirty="0"/>
              <a:t>: Boletín del Instituto Caro y Cuervo. </a:t>
            </a:r>
            <a:r>
              <a:rPr lang="en-US" dirty="0"/>
              <a:t>26(1),11-21 </a:t>
            </a:r>
          </a:p>
          <a:p>
            <a:r>
              <a:rPr lang="en-US" dirty="0" err="1"/>
              <a:t>Hualde</a:t>
            </a:r>
            <a:r>
              <a:rPr lang="en-US" dirty="0"/>
              <a:t>, J.I.  (2005).  The Sounds of Spanish. Cambridge University Press: Cambridge, UK; New York</a:t>
            </a:r>
            <a:r>
              <a:rPr lang="en-US" dirty="0" smtClean="0"/>
              <a:t>.</a:t>
            </a:r>
          </a:p>
          <a:p>
            <a:r>
              <a:rPr lang="en-US" dirty="0" err="1" smtClean="0"/>
              <a:t>Kaisse</a:t>
            </a:r>
            <a:r>
              <a:rPr lang="en-US" dirty="0"/>
              <a:t>, E. (2001). The Long Fall: An </a:t>
            </a:r>
            <a:r>
              <a:rPr lang="en-US" dirty="0" err="1"/>
              <a:t>Intonational</a:t>
            </a:r>
            <a:r>
              <a:rPr lang="en-US" dirty="0"/>
              <a:t> Melody of Argentinian Spanish. In Features and Interfaces in Romance, J. Herschensohn, </a:t>
            </a:r>
            <a:r>
              <a:rPr lang="en-US" dirty="0" err="1"/>
              <a:t>Mallen</a:t>
            </a:r>
            <a:r>
              <a:rPr lang="en-US" dirty="0"/>
              <a:t>, E. &amp; </a:t>
            </a:r>
            <a:r>
              <a:rPr lang="en-US" dirty="0" err="1"/>
              <a:t>Zagona</a:t>
            </a:r>
            <a:r>
              <a:rPr lang="en-US" dirty="0"/>
              <a:t>, K.,  (147-160) Amsterdam: John </a:t>
            </a:r>
            <a:r>
              <a:rPr lang="en-US" dirty="0" err="1"/>
              <a:t>Benjamins</a:t>
            </a:r>
            <a:r>
              <a:rPr lang="en-US" dirty="0" smtClean="0"/>
              <a:t>.</a:t>
            </a:r>
          </a:p>
          <a:p>
            <a:r>
              <a:rPr lang="es-AR" dirty="0" err="1"/>
              <a:t>Lang</a:t>
            </a:r>
            <a:r>
              <a:rPr lang="es-AR" dirty="0"/>
              <a:t>, J. (2010, </a:t>
            </a:r>
            <a:r>
              <a:rPr lang="es-AR" dirty="0" err="1"/>
              <a:t>November</a:t>
            </a:r>
            <a:r>
              <a:rPr lang="es-AR" dirty="0"/>
              <a:t>). </a:t>
            </a:r>
            <a:r>
              <a:rPr lang="es-AR" dirty="0" err="1"/>
              <a:t>Prosody</a:t>
            </a:r>
            <a:r>
              <a:rPr lang="es-AR" dirty="0"/>
              <a:t> in Córdoba, Argentina: a </a:t>
            </a:r>
            <a:r>
              <a:rPr lang="es-AR" dirty="0" err="1"/>
              <a:t>sociolinguistic</a:t>
            </a:r>
            <a:r>
              <a:rPr lang="es-AR" dirty="0"/>
              <a:t> </a:t>
            </a:r>
            <a:r>
              <a:rPr lang="es-AR" dirty="0" err="1"/>
              <a:t>analysis</a:t>
            </a:r>
            <a:r>
              <a:rPr lang="es-AR" dirty="0"/>
              <a:t> of </a:t>
            </a:r>
            <a:r>
              <a:rPr lang="es-AR" dirty="0" err="1"/>
              <a:t>the</a:t>
            </a:r>
            <a:r>
              <a:rPr lang="es-AR" dirty="0"/>
              <a:t> tonada cordobesa. </a:t>
            </a:r>
            <a:r>
              <a:rPr lang="es-AR" dirty="0" err="1"/>
              <a:t>Paper</a:t>
            </a:r>
            <a:r>
              <a:rPr lang="es-AR" dirty="0"/>
              <a:t> </a:t>
            </a:r>
            <a:r>
              <a:rPr lang="es-AR" dirty="0" err="1"/>
              <a:t>presented</a:t>
            </a:r>
            <a:r>
              <a:rPr lang="es-AR" dirty="0"/>
              <a:t> at </a:t>
            </a:r>
            <a:r>
              <a:rPr lang="es-AR" dirty="0" err="1"/>
              <a:t>the</a:t>
            </a:r>
            <a:r>
              <a:rPr lang="es-AR" dirty="0"/>
              <a:t> </a:t>
            </a:r>
            <a:r>
              <a:rPr lang="es-AR" dirty="0" err="1"/>
              <a:t>annual</a:t>
            </a:r>
            <a:r>
              <a:rPr lang="es-AR" dirty="0"/>
              <a:t> meeting of New </a:t>
            </a:r>
            <a:r>
              <a:rPr lang="es-AR" dirty="0" err="1"/>
              <a:t>Ways</a:t>
            </a:r>
            <a:r>
              <a:rPr lang="es-AR" dirty="0"/>
              <a:t> of </a:t>
            </a:r>
            <a:r>
              <a:rPr lang="es-AR" dirty="0" err="1"/>
              <a:t>Analyzing</a:t>
            </a:r>
            <a:r>
              <a:rPr lang="es-AR" dirty="0"/>
              <a:t> </a:t>
            </a:r>
            <a:r>
              <a:rPr lang="es-AR" dirty="0" err="1"/>
              <a:t>Variation</a:t>
            </a:r>
            <a:r>
              <a:rPr lang="es-AR" dirty="0"/>
              <a:t>, San Antonio, TX.</a:t>
            </a:r>
          </a:p>
          <a:p>
            <a:r>
              <a:rPr lang="es-AR" dirty="0" err="1"/>
              <a:t>Lang-Rigal</a:t>
            </a:r>
            <a:r>
              <a:rPr lang="es-AR" dirty="0"/>
              <a:t>, J. (2012). Pre-</a:t>
            </a:r>
            <a:r>
              <a:rPr lang="es-AR" dirty="0" err="1"/>
              <a:t>tonic</a:t>
            </a:r>
            <a:r>
              <a:rPr lang="es-AR" dirty="0"/>
              <a:t> </a:t>
            </a:r>
            <a:r>
              <a:rPr lang="es-AR" dirty="0" err="1"/>
              <a:t>vowel</a:t>
            </a:r>
            <a:r>
              <a:rPr lang="es-AR" dirty="0"/>
              <a:t> </a:t>
            </a:r>
            <a:r>
              <a:rPr lang="es-AR" dirty="0" err="1"/>
              <a:t>lengthening</a:t>
            </a:r>
            <a:r>
              <a:rPr lang="es-AR" dirty="0"/>
              <a:t> in </a:t>
            </a:r>
            <a:r>
              <a:rPr lang="es-AR" dirty="0" err="1"/>
              <a:t>the</a:t>
            </a:r>
            <a:r>
              <a:rPr lang="es-AR" dirty="0"/>
              <a:t> </a:t>
            </a:r>
            <a:r>
              <a:rPr lang="es-AR" dirty="0" err="1"/>
              <a:t>Spanish</a:t>
            </a:r>
            <a:r>
              <a:rPr lang="es-AR" dirty="0"/>
              <a:t> of Córdoba, Argentina. </a:t>
            </a:r>
            <a:r>
              <a:rPr lang="es-AR" dirty="0" err="1"/>
              <a:t>Unpublished</a:t>
            </a:r>
            <a:r>
              <a:rPr lang="es-AR" dirty="0"/>
              <a:t> </a:t>
            </a:r>
            <a:r>
              <a:rPr lang="es-AR" dirty="0" err="1"/>
              <a:t>Manuscript</a:t>
            </a:r>
            <a:r>
              <a:rPr lang="es-AR" dirty="0"/>
              <a:t>.</a:t>
            </a:r>
          </a:p>
          <a:p>
            <a:r>
              <a:rPr lang="es-AR" dirty="0" smtClean="0"/>
              <a:t>Rojas</a:t>
            </a:r>
            <a:r>
              <a:rPr lang="es-AR" dirty="0"/>
              <a:t>, </a:t>
            </a:r>
            <a:r>
              <a:rPr lang="es-AR" dirty="0" smtClean="0"/>
              <a:t>E. </a:t>
            </a:r>
            <a:r>
              <a:rPr lang="es-AR" dirty="0"/>
              <a:t>M. 2000. El español en el noroeste.  In </a:t>
            </a:r>
            <a:r>
              <a:rPr lang="es-AR" i="1" dirty="0"/>
              <a:t>Español de la Argentina y sus variedades regionales</a:t>
            </a:r>
            <a:r>
              <a:rPr lang="es-AR" dirty="0"/>
              <a:t>.  (eds.) M.B. </a:t>
            </a:r>
            <a:r>
              <a:rPr lang="es-AR" dirty="0" err="1"/>
              <a:t>Fontanella</a:t>
            </a:r>
            <a:r>
              <a:rPr lang="es-AR" dirty="0"/>
              <a:t> de </a:t>
            </a:r>
            <a:r>
              <a:rPr lang="es-AR" dirty="0" err="1"/>
              <a:t>Weinberg</a:t>
            </a:r>
            <a:r>
              <a:rPr lang="es-AR" dirty="0"/>
              <a:t> ; </a:t>
            </a:r>
            <a:r>
              <a:rPr lang="es-AR" dirty="0" err="1"/>
              <a:t>Donni</a:t>
            </a:r>
            <a:r>
              <a:rPr lang="es-AR" dirty="0"/>
              <a:t> de </a:t>
            </a:r>
            <a:r>
              <a:rPr lang="es-AR" dirty="0" err="1"/>
              <a:t>Mirande</a:t>
            </a:r>
            <a:r>
              <a:rPr lang="es-AR" dirty="0"/>
              <a:t>, N.E. ; Abadía de </a:t>
            </a:r>
            <a:r>
              <a:rPr lang="es-AR" dirty="0" err="1"/>
              <a:t>Quant,I</a:t>
            </a:r>
            <a:r>
              <a:rPr lang="es-AR" dirty="0"/>
              <a:t>. ;  Rojas, E.M. ; </a:t>
            </a:r>
            <a:r>
              <a:rPr lang="es-AR" dirty="0" err="1"/>
              <a:t>Viramonte</a:t>
            </a:r>
            <a:r>
              <a:rPr lang="es-AR" dirty="0"/>
              <a:t> de Ávalos, M. ; Cubo de Severino, L. El español de la Argentina y sus variedades regionales. </a:t>
            </a:r>
            <a:r>
              <a:rPr lang="es-AR" dirty="0" err="1"/>
              <a:t>Edicial</a:t>
            </a:r>
            <a:r>
              <a:rPr lang="es-AR" dirty="0"/>
              <a:t>: Buenos Aires, Argentina</a:t>
            </a:r>
            <a:r>
              <a:rPr lang="es-AR" dirty="0" smtClean="0"/>
              <a:t>.</a:t>
            </a:r>
            <a:endParaRPr lang="en-US" dirty="0" smtClean="0"/>
          </a:p>
          <a:p>
            <a:r>
              <a:rPr lang="en-US" dirty="0" err="1"/>
              <a:t>Yorio</a:t>
            </a:r>
            <a:r>
              <a:rPr lang="en-US" dirty="0"/>
              <a:t>, </a:t>
            </a:r>
            <a:r>
              <a:rPr lang="en-US" dirty="0" smtClean="0"/>
              <a:t>C. Al. </a:t>
            </a:r>
            <a:r>
              <a:rPr lang="en-US" dirty="0"/>
              <a:t>“Phonological style in the dialect of Spanish of Córdoba, Argentina.” Dissertation: University of Michigan (1973).</a:t>
            </a:r>
          </a:p>
          <a:p>
            <a:endParaRPr lang="en-US" dirty="0"/>
          </a:p>
          <a:p>
            <a:endParaRPr lang="en-US" dirty="0"/>
          </a:p>
        </p:txBody>
      </p:sp>
      <p:sp>
        <p:nvSpPr>
          <p:cNvPr id="3" name="Title 2"/>
          <p:cNvSpPr>
            <a:spLocks noGrp="1"/>
          </p:cNvSpPr>
          <p:nvPr>
            <p:ph type="title"/>
          </p:nvPr>
        </p:nvSpPr>
        <p:spPr/>
        <p:txBody>
          <a:bodyPr/>
          <a:lstStyle/>
          <a:p>
            <a:r>
              <a:rPr lang="en-US" dirty="0" smtClean="0"/>
              <a:t>Works cited</a:t>
            </a:r>
            <a:endParaRPr lang="en-US" dirty="0"/>
          </a:p>
        </p:txBody>
      </p:sp>
    </p:spTree>
    <p:extLst>
      <p:ext uri="{BB962C8B-B14F-4D97-AF65-F5344CB8AC3E}">
        <p14:creationId xmlns:p14="http://schemas.microsoft.com/office/powerpoint/2010/main" val="3225538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4016122"/>
              </p:ext>
            </p:extLst>
          </p:nvPr>
        </p:nvGraphicFramePr>
        <p:xfrm>
          <a:off x="914401" y="2286000"/>
          <a:ext cx="7619998" cy="3962400"/>
        </p:xfrm>
        <a:graphic>
          <a:graphicData uri="http://schemas.openxmlformats.org/drawingml/2006/table">
            <a:tbl>
              <a:tblPr firstRow="1" firstCol="1" bandRow="1">
                <a:tableStyleId>{5C22544A-7EE6-4342-B048-85BDC9FD1C3A}</a:tableStyleId>
              </a:tblPr>
              <a:tblGrid>
                <a:gridCol w="2022957"/>
                <a:gridCol w="1220750"/>
                <a:gridCol w="1343793"/>
                <a:gridCol w="1272099"/>
                <a:gridCol w="1760399"/>
              </a:tblGrid>
              <a:tr h="1302706">
                <a:tc>
                  <a:txBody>
                    <a:bodyPr/>
                    <a:lstStyle/>
                    <a:p>
                      <a:pPr marL="0" marR="0" fontAlgn="auto" hangingPunct="1">
                        <a:spcBef>
                          <a:spcPts val="0"/>
                        </a:spcBef>
                        <a:spcAft>
                          <a:spcPts val="0"/>
                        </a:spcAft>
                      </a:pPr>
                      <a:r>
                        <a:rPr lang="en-US" sz="2000">
                          <a:effectLst/>
                        </a:rPr>
                        <a:t>Pretonic Vowel</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Córdoba</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Buenos Aires</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Tucumán</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All tokens</a:t>
                      </a:r>
                      <a:endParaRPr lang="en-US" sz="2000">
                        <a:effectLst/>
                        <a:latin typeface="Times"/>
                        <a:ea typeface="Times New Roman"/>
                        <a:cs typeface="Times New Roman"/>
                      </a:endParaRPr>
                    </a:p>
                  </a:txBody>
                  <a:tcPr marL="68580" marR="68580" marT="0" marB="0"/>
                </a:tc>
              </a:tr>
              <a:tr h="678494">
                <a:tc>
                  <a:txBody>
                    <a:bodyPr/>
                    <a:lstStyle/>
                    <a:p>
                      <a:pPr marL="0" marR="0" fontAlgn="auto" hangingPunct="1">
                        <a:spcBef>
                          <a:spcPts val="0"/>
                        </a:spcBef>
                        <a:spcAft>
                          <a:spcPts val="0"/>
                        </a:spcAft>
                      </a:pPr>
                      <a:r>
                        <a:rPr lang="en-US" sz="2000">
                          <a:effectLst/>
                        </a:rPr>
                        <a:t>Min Nat. Dur (ms)</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35</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47</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59</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35</a:t>
                      </a:r>
                      <a:endParaRPr lang="en-US" sz="2000">
                        <a:effectLst/>
                        <a:latin typeface="Times"/>
                        <a:ea typeface="Times New Roman"/>
                        <a:cs typeface="Times New Roman"/>
                      </a:endParaRPr>
                    </a:p>
                  </a:txBody>
                  <a:tcPr marL="68580" marR="68580" marT="0" marB="0"/>
                </a:tc>
              </a:tr>
              <a:tr h="1302706">
                <a:tc>
                  <a:txBody>
                    <a:bodyPr/>
                    <a:lstStyle/>
                    <a:p>
                      <a:pPr marL="0" marR="0" fontAlgn="auto" hangingPunct="1">
                        <a:spcBef>
                          <a:spcPts val="0"/>
                        </a:spcBef>
                        <a:spcAft>
                          <a:spcPts val="0"/>
                        </a:spcAft>
                      </a:pPr>
                      <a:r>
                        <a:rPr lang="en-US" sz="2000">
                          <a:effectLst/>
                        </a:rPr>
                        <a:t>Max Nat. Dur (ms)</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194</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75</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102</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194</a:t>
                      </a:r>
                      <a:endParaRPr lang="en-US" sz="2000">
                        <a:effectLst/>
                        <a:latin typeface="Times"/>
                        <a:ea typeface="Times New Roman"/>
                        <a:cs typeface="Times New Roman"/>
                      </a:endParaRPr>
                    </a:p>
                  </a:txBody>
                  <a:tcPr marL="68580" marR="68580" marT="0" marB="0"/>
                </a:tc>
              </a:tr>
              <a:tr h="678494">
                <a:tc>
                  <a:txBody>
                    <a:bodyPr/>
                    <a:lstStyle/>
                    <a:p>
                      <a:pPr marL="0" marR="0" fontAlgn="auto" hangingPunct="1">
                        <a:spcBef>
                          <a:spcPts val="0"/>
                        </a:spcBef>
                        <a:spcAft>
                          <a:spcPts val="0"/>
                        </a:spcAft>
                      </a:pPr>
                      <a:r>
                        <a:rPr lang="en-US" sz="2000">
                          <a:effectLst/>
                        </a:rPr>
                        <a:t>Avg Nat. Dur (ms)</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109</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59</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a:effectLst/>
                        </a:rPr>
                        <a:t>72</a:t>
                      </a:r>
                      <a:endParaRPr lang="en-US" sz="2000">
                        <a:effectLst/>
                        <a:latin typeface="Times"/>
                        <a:ea typeface="Times New Roman"/>
                        <a:cs typeface="Times New Roman"/>
                      </a:endParaRPr>
                    </a:p>
                  </a:txBody>
                  <a:tcPr marL="68580" marR="68580" marT="0" marB="0"/>
                </a:tc>
                <a:tc>
                  <a:txBody>
                    <a:bodyPr/>
                    <a:lstStyle/>
                    <a:p>
                      <a:pPr marL="0" marR="0" fontAlgn="auto" hangingPunct="1">
                        <a:spcBef>
                          <a:spcPts val="0"/>
                        </a:spcBef>
                        <a:spcAft>
                          <a:spcPts val="0"/>
                        </a:spcAft>
                      </a:pPr>
                      <a:r>
                        <a:rPr lang="en-US" sz="2000" dirty="0">
                          <a:effectLst/>
                        </a:rPr>
                        <a:t>91</a:t>
                      </a:r>
                      <a:endParaRPr lang="en-US" sz="2000" dirty="0">
                        <a:effectLst/>
                        <a:latin typeface="Times"/>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Pre-tonic vowel duration</a:t>
            </a:r>
            <a:endParaRPr lang="en-US" dirty="0"/>
          </a:p>
        </p:txBody>
      </p:sp>
    </p:spTree>
    <p:extLst>
      <p:ext uri="{BB962C8B-B14F-4D97-AF65-F5344CB8AC3E}">
        <p14:creationId xmlns:p14="http://schemas.microsoft.com/office/powerpoint/2010/main" val="2704293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244459029"/>
              </p:ext>
            </p:extLst>
          </p:nvPr>
        </p:nvGraphicFramePr>
        <p:xfrm>
          <a:off x="1752600" y="838200"/>
          <a:ext cx="6553199" cy="6027517"/>
        </p:xfrm>
        <a:graphic>
          <a:graphicData uri="http://schemas.openxmlformats.org/drawingml/2006/table">
            <a:tbl>
              <a:tblPr firstRow="1" firstCol="1" bandRow="1">
                <a:tableStyleId>{5C22544A-7EE6-4342-B048-85BDC9FD1C3A}</a:tableStyleId>
              </a:tblPr>
              <a:tblGrid>
                <a:gridCol w="626710"/>
                <a:gridCol w="817446"/>
                <a:gridCol w="1158050"/>
                <a:gridCol w="951416"/>
                <a:gridCol w="479115"/>
                <a:gridCol w="613085"/>
                <a:gridCol w="613085"/>
                <a:gridCol w="613085"/>
                <a:gridCol w="681207"/>
              </a:tblGrid>
              <a:tr h="445190">
                <a:tc>
                  <a:txBody>
                    <a:bodyPr/>
                    <a:lstStyle/>
                    <a:p>
                      <a:pPr marL="0" marR="0" fontAlgn="auto" hangingPunct="1">
                        <a:lnSpc>
                          <a:spcPct val="115000"/>
                        </a:lnSpc>
                        <a:spcBef>
                          <a:spcPts val="0"/>
                        </a:spcBef>
                        <a:spcAft>
                          <a:spcPts val="0"/>
                        </a:spcAft>
                        <a:tabLst>
                          <a:tab pos="1148715" algn="l"/>
                        </a:tabLst>
                      </a:pPr>
                      <a:r>
                        <a:rPr lang="en-US" sz="1400" dirty="0">
                          <a:effectLst/>
                        </a:rPr>
                        <a:t>token</a:t>
                      </a:r>
                      <a:endParaRPr lang="en-US" sz="1400" dirty="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speaker</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transcription</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target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Syll</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%correct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PP</a:t>
                      </a:r>
                    </a:p>
                    <a:p>
                      <a:pPr marL="0" marR="0" fontAlgn="auto" hangingPunct="1">
                        <a:lnSpc>
                          <a:spcPct val="115000"/>
                        </a:lnSpc>
                        <a:spcBef>
                          <a:spcPts val="0"/>
                        </a:spcBef>
                        <a:spcAft>
                          <a:spcPts val="0"/>
                        </a:spcAft>
                        <a:tabLst>
                          <a:tab pos="1148715" algn="l"/>
                        </a:tabLst>
                      </a:pPr>
                      <a:r>
                        <a:rPr lang="en-US" sz="1400">
                          <a:effectLst/>
                        </a:rPr>
                        <a:t>/Pre</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T/Pre</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T/Post</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id_13</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YUF1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le fui a visitar.</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dirty="0" err="1">
                          <a:effectLst/>
                        </a:rPr>
                        <a:t>visitar</a:t>
                      </a:r>
                      <a:endParaRPr lang="en-US" sz="1400" dirty="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dirty="0">
                          <a:effectLst/>
                        </a:rPr>
                        <a:t>6</a:t>
                      </a:r>
                      <a:endParaRPr lang="en-US" sz="1400" dirty="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22.2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0.531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1.257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r>
              <a:tr h="675047">
                <a:tc>
                  <a:txBody>
                    <a:bodyPr/>
                    <a:lstStyle/>
                    <a:p>
                      <a:pPr marL="0" marR="0" fontAlgn="auto" hangingPunct="1">
                        <a:lnSpc>
                          <a:spcPct val="115000"/>
                        </a:lnSpc>
                        <a:spcBef>
                          <a:spcPts val="0"/>
                        </a:spcBef>
                        <a:spcAft>
                          <a:spcPts val="0"/>
                        </a:spcAft>
                        <a:tabLst>
                          <a:tab pos="1148715" algn="l"/>
                        </a:tabLst>
                      </a:pPr>
                      <a:r>
                        <a:rPr lang="en-US" sz="1400">
                          <a:effectLst/>
                        </a:rPr>
                        <a:t>id_15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YUF2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tres semanas, no más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semanas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6</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26.9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0.917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1.006</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id_17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AUF1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dentro de la Argentina.</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Argentina</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8</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39.7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0.393</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0.514</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0.914</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id_19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AUF2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s-AR" sz="1400">
                          <a:effectLst/>
                        </a:rPr>
                        <a:t>pero no lo sé traducir…</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traducir</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8</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39.7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1.566</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2.318</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id_21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AUM1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en la secundaria.</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secundaria</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14.3</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0.604</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0.818</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1.805</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id_23</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AUM2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Escuchar…tres.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escuchar</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30.1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0.380</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1.209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id_25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AWF1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me costó mas, eh, </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costó</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15.9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0.226</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id_33</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OWM1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Somos humanos.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humanos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30.1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1.219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0.818</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id_35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OWM2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O sea, el primero. </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primero</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49.2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0.487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1.418</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id_37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OUM1</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Escuchar, uno…</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escuchar</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1.139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2.504</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r>
              <a:tr h="445190">
                <a:tc>
                  <a:txBody>
                    <a:bodyPr/>
                    <a:lstStyle/>
                    <a:p>
                      <a:pPr marL="0" marR="0" fontAlgn="auto" hangingPunct="1">
                        <a:lnSpc>
                          <a:spcPct val="115000"/>
                        </a:lnSpc>
                        <a:spcBef>
                          <a:spcPts val="0"/>
                        </a:spcBef>
                        <a:spcAft>
                          <a:spcPts val="0"/>
                        </a:spcAft>
                        <a:tabLst>
                          <a:tab pos="1148715" algn="l"/>
                        </a:tabLst>
                      </a:pPr>
                      <a:r>
                        <a:rPr lang="en-US" sz="1400">
                          <a:effectLst/>
                        </a:rPr>
                        <a:t>id_39</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OUM2</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volví de Malvinas…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Malvinas</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6</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27</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a:effectLst/>
                        </a:rPr>
                        <a:t>0.695</a:t>
                      </a:r>
                      <a:endParaRPr lang="en-US" sz="1400">
                        <a:effectLst/>
                        <a:latin typeface="Times"/>
                        <a:ea typeface="Times New Roman"/>
                        <a:cs typeface="Times New Roman"/>
                      </a:endParaRPr>
                    </a:p>
                  </a:txBody>
                  <a:tcPr marL="53379" marR="53379" marT="0" marB="0"/>
                </a:tc>
                <a:tc>
                  <a:txBody>
                    <a:bodyPr/>
                    <a:lstStyle/>
                    <a:p>
                      <a:pPr marL="0" marR="0" fontAlgn="auto" hangingPunct="1">
                        <a:lnSpc>
                          <a:spcPct val="115000"/>
                        </a:lnSpc>
                        <a:spcBef>
                          <a:spcPts val="0"/>
                        </a:spcBef>
                        <a:spcAft>
                          <a:spcPts val="0"/>
                        </a:spcAft>
                        <a:tabLst>
                          <a:tab pos="1148715" algn="l"/>
                        </a:tabLst>
                      </a:pPr>
                      <a:r>
                        <a:rPr lang="en-US" sz="1400" dirty="0">
                          <a:effectLst/>
                        </a:rPr>
                        <a:t>0.451</a:t>
                      </a:r>
                      <a:endParaRPr lang="en-US" sz="1400" dirty="0">
                        <a:effectLst/>
                        <a:latin typeface="Times"/>
                        <a:ea typeface="Times New Roman"/>
                        <a:cs typeface="Times New Roman"/>
                      </a:endParaRPr>
                    </a:p>
                  </a:txBody>
                  <a:tcPr marL="53379" marR="53379" marT="0" marB="0"/>
                </a:tc>
              </a:tr>
            </a:tbl>
          </a:graphicData>
        </a:graphic>
      </p:graphicFrame>
      <p:sp>
        <p:nvSpPr>
          <p:cNvPr id="5" name="TextBox 4"/>
          <p:cNvSpPr txBox="1"/>
          <p:nvPr/>
        </p:nvSpPr>
        <p:spPr>
          <a:xfrm>
            <a:off x="2209800" y="304800"/>
            <a:ext cx="5943600" cy="381000"/>
          </a:xfrm>
          <a:prstGeom prst="rect">
            <a:avLst/>
          </a:prstGeom>
          <a:noFill/>
        </p:spPr>
        <p:txBody>
          <a:bodyPr wrap="square" rtlCol="0">
            <a:spAutoFit/>
          </a:bodyPr>
          <a:lstStyle/>
          <a:p>
            <a:r>
              <a:rPr lang="en-US" dirty="0" smtClean="0"/>
              <a:t>Negatively identified tokens of Cordoba speakers</a:t>
            </a:r>
            <a:endParaRPr lang="en-US" dirty="0"/>
          </a:p>
        </p:txBody>
      </p:sp>
      <p:sp>
        <p:nvSpPr>
          <p:cNvPr id="6" name="Rectangle 5"/>
          <p:cNvSpPr/>
          <p:nvPr/>
        </p:nvSpPr>
        <p:spPr>
          <a:xfrm>
            <a:off x="2286000" y="1295400"/>
            <a:ext cx="838200" cy="297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5638800"/>
            <a:ext cx="838200" cy="1129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676400"/>
            <a:ext cx="1295400" cy="2862322"/>
          </a:xfrm>
          <a:prstGeom prst="rect">
            <a:avLst/>
          </a:prstGeom>
          <a:noFill/>
        </p:spPr>
        <p:txBody>
          <a:bodyPr wrap="square" rtlCol="0">
            <a:spAutoFit/>
          </a:bodyPr>
          <a:lstStyle/>
          <a:p>
            <a:r>
              <a:rPr lang="en-US" dirty="0" smtClean="0"/>
              <a:t>2/3 of negatively identified CO speakers was grouped as “upper-middle class”</a:t>
            </a:r>
            <a:endParaRPr lang="en-US" dirty="0"/>
          </a:p>
        </p:txBody>
      </p:sp>
    </p:spTree>
    <p:extLst>
      <p:ext uri="{BB962C8B-B14F-4D97-AF65-F5344CB8AC3E}">
        <p14:creationId xmlns:p14="http://schemas.microsoft.com/office/powerpoint/2010/main" val="402562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6345629"/>
              </p:ext>
            </p:extLst>
          </p:nvPr>
        </p:nvGraphicFramePr>
        <p:xfrm>
          <a:off x="533400" y="1981200"/>
          <a:ext cx="8153399" cy="4343400"/>
        </p:xfrm>
        <a:graphic>
          <a:graphicData uri="http://schemas.openxmlformats.org/drawingml/2006/table">
            <a:tbl>
              <a:tblPr firstRow="1" firstCol="1" bandRow="1">
                <a:tableStyleId>{5C22544A-7EE6-4342-B048-85BDC9FD1C3A}</a:tableStyleId>
              </a:tblPr>
              <a:tblGrid>
                <a:gridCol w="723043"/>
                <a:gridCol w="908413"/>
                <a:gridCol w="1516933"/>
                <a:gridCol w="1169486"/>
                <a:gridCol w="517292"/>
                <a:gridCol w="992849"/>
                <a:gridCol w="825918"/>
                <a:gridCol w="704603"/>
                <a:gridCol w="794862"/>
              </a:tblGrid>
              <a:tr h="1080338">
                <a:tc>
                  <a:txBody>
                    <a:bodyPr/>
                    <a:lstStyle/>
                    <a:p>
                      <a:pPr marL="0" marR="0" fontAlgn="auto" hangingPunct="1">
                        <a:lnSpc>
                          <a:spcPct val="115000"/>
                        </a:lnSpc>
                        <a:spcBef>
                          <a:spcPts val="0"/>
                        </a:spcBef>
                        <a:spcAft>
                          <a:spcPts val="1000"/>
                        </a:spcAft>
                        <a:tabLst>
                          <a:tab pos="1148715" algn="l"/>
                        </a:tabLst>
                      </a:pPr>
                      <a:r>
                        <a:rPr lang="en-US" sz="1600">
                          <a:effectLst/>
                        </a:rPr>
                        <a:t>token</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speaker</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transcription</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target</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Syll</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%correct</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PP/Pre</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T/Pre</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T/Post</a:t>
                      </a:r>
                      <a:endParaRPr lang="en-US" sz="1800">
                        <a:effectLst/>
                        <a:latin typeface="Times"/>
                        <a:ea typeface="Times New Roman"/>
                        <a:cs typeface="Times New Roman"/>
                      </a:endParaRPr>
                    </a:p>
                  </a:txBody>
                  <a:tcPr marL="68580" marR="68580" marT="0" marB="0" anchor="b"/>
                </a:tc>
              </a:tr>
              <a:tr h="1080338">
                <a:tc>
                  <a:txBody>
                    <a:bodyPr/>
                    <a:lstStyle/>
                    <a:p>
                      <a:pPr marL="0" marR="0" fontAlgn="auto" hangingPunct="1">
                        <a:lnSpc>
                          <a:spcPct val="115000"/>
                        </a:lnSpc>
                        <a:spcBef>
                          <a:spcPts val="0"/>
                        </a:spcBef>
                        <a:spcAft>
                          <a:spcPts val="1000"/>
                        </a:spcAft>
                        <a:tabLst>
                          <a:tab pos="1148715" algn="l"/>
                        </a:tabLst>
                      </a:pPr>
                      <a:r>
                        <a:rPr lang="en-US" sz="1600">
                          <a:effectLst/>
                        </a:rPr>
                        <a:t>id_05</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YWM1</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Así en la cocina.</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cocina</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7</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96.8</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0.716</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1.618</a:t>
                      </a:r>
                      <a:endParaRPr lang="en-US" sz="1800">
                        <a:effectLst/>
                        <a:latin typeface="Times"/>
                        <a:ea typeface="Times New Roman"/>
                        <a:cs typeface="Times New Roman"/>
                      </a:endParaRPr>
                    </a:p>
                  </a:txBody>
                  <a:tcPr marL="68580" marR="68580" marT="0" marB="0" anchor="b"/>
                </a:tc>
              </a:tr>
              <a:tr h="551193">
                <a:tc>
                  <a:txBody>
                    <a:bodyPr/>
                    <a:lstStyle/>
                    <a:p>
                      <a:pPr marL="0" marR="0" fontAlgn="auto" hangingPunct="1">
                        <a:lnSpc>
                          <a:spcPct val="115000"/>
                        </a:lnSpc>
                        <a:spcBef>
                          <a:spcPts val="0"/>
                        </a:spcBef>
                        <a:spcAft>
                          <a:spcPts val="1000"/>
                        </a:spcAft>
                        <a:tabLst>
                          <a:tab pos="1148715" algn="l"/>
                        </a:tabLst>
                      </a:pPr>
                      <a:r>
                        <a:rPr lang="en-US" sz="1600">
                          <a:effectLst/>
                        </a:rPr>
                        <a:t>id_06</a:t>
                      </a:r>
                      <a:endParaRPr lang="en-US" sz="1800">
                        <a:effectLst/>
                        <a:latin typeface="Times"/>
                        <a:ea typeface="Times New Roman"/>
                        <a:cs typeface="Times New Roman"/>
                      </a:endParaRPr>
                    </a:p>
                  </a:txBody>
                  <a:tcPr marL="68580" marR="68580" marT="0" marB="0" anchor="b"/>
                </a:tc>
                <a:tc gridSpan="4">
                  <a:txBody>
                    <a:bodyPr/>
                    <a:lstStyle/>
                    <a:p>
                      <a:pPr marL="0" marR="0" fontAlgn="auto" hangingPunct="1">
                        <a:lnSpc>
                          <a:spcPct val="115000"/>
                        </a:lnSpc>
                        <a:spcBef>
                          <a:spcPts val="0"/>
                        </a:spcBef>
                        <a:spcAft>
                          <a:spcPts val="1000"/>
                        </a:spcAft>
                        <a:tabLst>
                          <a:tab pos="1148715" algn="l"/>
                        </a:tabLst>
                      </a:pPr>
                      <a:r>
                        <a:rPr lang="en-US" sz="1600">
                          <a:effectLst/>
                        </a:rPr>
                        <a:t>Manipulated (shortened)</a:t>
                      </a:r>
                      <a:endParaRPr lang="en-US" sz="1800">
                        <a:effectLst/>
                        <a:latin typeface="Times"/>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fontAlgn="auto" hangingPunct="1">
                        <a:lnSpc>
                          <a:spcPct val="115000"/>
                        </a:lnSpc>
                        <a:spcBef>
                          <a:spcPts val="0"/>
                        </a:spcBef>
                        <a:spcAft>
                          <a:spcPts val="1000"/>
                        </a:spcAft>
                        <a:tabLst>
                          <a:tab pos="1148715" algn="l"/>
                        </a:tabLst>
                      </a:pPr>
                      <a:r>
                        <a:rPr lang="en-US" sz="1600">
                          <a:effectLst/>
                        </a:rPr>
                        <a:t>79.3</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1.019</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1.618</a:t>
                      </a:r>
                      <a:endParaRPr lang="en-US" sz="1800">
                        <a:effectLst/>
                        <a:latin typeface="Times"/>
                        <a:ea typeface="Times New Roman"/>
                        <a:cs typeface="Times New Roman"/>
                      </a:endParaRPr>
                    </a:p>
                  </a:txBody>
                  <a:tcPr marL="68580" marR="68580" marT="0" marB="0" anchor="b"/>
                </a:tc>
              </a:tr>
              <a:tr h="1080338">
                <a:tc>
                  <a:txBody>
                    <a:bodyPr/>
                    <a:lstStyle/>
                    <a:p>
                      <a:pPr marL="0" marR="0" fontAlgn="auto" hangingPunct="1">
                        <a:lnSpc>
                          <a:spcPct val="115000"/>
                        </a:lnSpc>
                        <a:spcBef>
                          <a:spcPts val="0"/>
                        </a:spcBef>
                        <a:spcAft>
                          <a:spcPts val="1000"/>
                        </a:spcAft>
                        <a:tabLst>
                          <a:tab pos="1148715" algn="l"/>
                        </a:tabLst>
                      </a:pPr>
                      <a:r>
                        <a:rPr lang="en-US" sz="1600">
                          <a:effectLst/>
                        </a:rPr>
                        <a:t>id_07</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YWM2</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En la secundaria…</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secundaria</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7</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96.8</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0.510</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0.889</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0.951</a:t>
                      </a:r>
                      <a:endParaRPr lang="en-US" sz="1800">
                        <a:effectLst/>
                        <a:latin typeface="Times"/>
                        <a:ea typeface="Times New Roman"/>
                        <a:cs typeface="Times New Roman"/>
                      </a:endParaRPr>
                    </a:p>
                  </a:txBody>
                  <a:tcPr marL="68580" marR="68580" marT="0" marB="0" anchor="b"/>
                </a:tc>
              </a:tr>
              <a:tr h="551193">
                <a:tc>
                  <a:txBody>
                    <a:bodyPr/>
                    <a:lstStyle/>
                    <a:p>
                      <a:pPr marL="0" marR="0" fontAlgn="auto" hangingPunct="1">
                        <a:lnSpc>
                          <a:spcPct val="115000"/>
                        </a:lnSpc>
                        <a:spcBef>
                          <a:spcPts val="0"/>
                        </a:spcBef>
                        <a:spcAft>
                          <a:spcPts val="1000"/>
                        </a:spcAft>
                        <a:tabLst>
                          <a:tab pos="1148715" algn="l"/>
                        </a:tabLst>
                      </a:pPr>
                      <a:r>
                        <a:rPr lang="en-US" sz="1600">
                          <a:effectLst/>
                        </a:rPr>
                        <a:t>id_08</a:t>
                      </a:r>
                      <a:endParaRPr lang="en-US" sz="1800">
                        <a:effectLst/>
                        <a:latin typeface="Times"/>
                        <a:ea typeface="Times New Roman"/>
                        <a:cs typeface="Times New Roman"/>
                      </a:endParaRPr>
                    </a:p>
                  </a:txBody>
                  <a:tcPr marL="68580" marR="68580" marT="0" marB="0" anchor="b"/>
                </a:tc>
                <a:tc gridSpan="4">
                  <a:txBody>
                    <a:bodyPr/>
                    <a:lstStyle/>
                    <a:p>
                      <a:pPr marL="0" marR="0" fontAlgn="auto" hangingPunct="1">
                        <a:lnSpc>
                          <a:spcPct val="115000"/>
                        </a:lnSpc>
                        <a:spcBef>
                          <a:spcPts val="0"/>
                        </a:spcBef>
                        <a:spcAft>
                          <a:spcPts val="1000"/>
                        </a:spcAft>
                        <a:tabLst>
                          <a:tab pos="1148715" algn="l"/>
                        </a:tabLst>
                      </a:pPr>
                      <a:r>
                        <a:rPr lang="en-US" sz="1600">
                          <a:effectLst/>
                        </a:rPr>
                        <a:t>Manipulated (shortened)</a:t>
                      </a:r>
                      <a:endParaRPr lang="en-US" sz="1800">
                        <a:effectLst/>
                        <a:latin typeface="Times"/>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fontAlgn="auto" hangingPunct="1">
                        <a:lnSpc>
                          <a:spcPct val="115000"/>
                        </a:lnSpc>
                        <a:spcBef>
                          <a:spcPts val="0"/>
                        </a:spcBef>
                        <a:spcAft>
                          <a:spcPts val="1000"/>
                        </a:spcAft>
                        <a:tabLst>
                          <a:tab pos="1148715" algn="l"/>
                        </a:tabLst>
                      </a:pPr>
                      <a:r>
                        <a:rPr lang="en-US" sz="1600">
                          <a:effectLst/>
                        </a:rPr>
                        <a:t>66.7</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0.748</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a:effectLst/>
                        </a:rPr>
                        <a:t>1.304</a:t>
                      </a:r>
                      <a:endParaRPr lang="en-US" sz="1800">
                        <a:effectLst/>
                        <a:latin typeface="Times"/>
                        <a:ea typeface="Times New Roman"/>
                        <a:cs typeface="Times New Roman"/>
                      </a:endParaRPr>
                    </a:p>
                  </a:txBody>
                  <a:tcPr marL="68580" marR="68580" marT="0" marB="0" anchor="b"/>
                </a:tc>
                <a:tc>
                  <a:txBody>
                    <a:bodyPr/>
                    <a:lstStyle/>
                    <a:p>
                      <a:pPr marL="0" marR="0" fontAlgn="auto" hangingPunct="1">
                        <a:lnSpc>
                          <a:spcPct val="115000"/>
                        </a:lnSpc>
                        <a:spcBef>
                          <a:spcPts val="0"/>
                        </a:spcBef>
                        <a:spcAft>
                          <a:spcPts val="1000"/>
                        </a:spcAft>
                        <a:tabLst>
                          <a:tab pos="1148715" algn="l"/>
                        </a:tabLst>
                      </a:pPr>
                      <a:r>
                        <a:rPr lang="en-US" sz="1600" dirty="0">
                          <a:effectLst/>
                        </a:rPr>
                        <a:t>0.951</a:t>
                      </a:r>
                      <a:endParaRPr lang="en-US" sz="1800" dirty="0">
                        <a:effectLst/>
                        <a:latin typeface="Times"/>
                        <a:ea typeface="Times New Roman"/>
                        <a:cs typeface="Times New Roman"/>
                      </a:endParaRPr>
                    </a:p>
                  </a:txBody>
                  <a:tcPr marL="68580" marR="68580" marT="0" marB="0" anchor="b"/>
                </a:tc>
              </a:tr>
            </a:tbl>
          </a:graphicData>
        </a:graphic>
      </p:graphicFrame>
      <p:sp>
        <p:nvSpPr>
          <p:cNvPr id="3" name="Title 2"/>
          <p:cNvSpPr>
            <a:spLocks noGrp="1"/>
          </p:cNvSpPr>
          <p:nvPr>
            <p:ph type="title"/>
          </p:nvPr>
        </p:nvSpPr>
        <p:spPr/>
        <p:txBody>
          <a:bodyPr>
            <a:normAutofit fontScale="90000"/>
          </a:bodyPr>
          <a:lstStyle/>
          <a:p>
            <a:r>
              <a:rPr lang="en-US" dirty="0" smtClean="0"/>
              <a:t>Positively identified tokens from Cordoba speakers (</a:t>
            </a:r>
            <a:r>
              <a:rPr lang="en-US" smtClean="0"/>
              <a:t>1 speaker)</a:t>
            </a:r>
            <a:endParaRPr lang="en-US"/>
          </a:p>
        </p:txBody>
      </p:sp>
    </p:spTree>
    <p:extLst>
      <p:ext uri="{BB962C8B-B14F-4D97-AF65-F5344CB8AC3E}">
        <p14:creationId xmlns:p14="http://schemas.microsoft.com/office/powerpoint/2010/main" val="249307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_06.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8"/>
          <a:stretch>
            <a:fillRect/>
          </a:stretch>
        </p:blipFill>
        <p:spPr>
          <a:xfrm>
            <a:off x="1219200" y="4343400"/>
            <a:ext cx="609600" cy="609600"/>
          </a:xfrm>
        </p:spPr>
      </p:pic>
      <p:sp>
        <p:nvSpPr>
          <p:cNvPr id="3" name="Title 2"/>
          <p:cNvSpPr>
            <a:spLocks noGrp="1"/>
          </p:cNvSpPr>
          <p:nvPr>
            <p:ph type="title"/>
          </p:nvPr>
        </p:nvSpPr>
        <p:spPr/>
        <p:txBody>
          <a:bodyPr/>
          <a:lstStyle/>
          <a:p>
            <a:r>
              <a:rPr lang="en-US" dirty="0" smtClean="0"/>
              <a:t>[</a:t>
            </a:r>
            <a:r>
              <a:rPr lang="en-US" dirty="0" err="1" smtClean="0"/>
              <a:t>e:</a:t>
            </a:r>
            <a:r>
              <a:rPr lang="en-US" dirty="0" err="1"/>
              <a:t>x</a:t>
            </a:r>
            <a:r>
              <a:rPr lang="en-US" dirty="0" err="1" smtClean="0"/>
              <a:t>emploh</a:t>
            </a:r>
            <a:r>
              <a:rPr lang="en-US" dirty="0" smtClean="0"/>
              <a:t>]</a:t>
            </a:r>
            <a:endParaRPr lang="en-US" dirty="0"/>
          </a:p>
        </p:txBody>
      </p:sp>
      <p:pic>
        <p:nvPicPr>
          <p:cNvPr id="6" name="at_0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14400" y="2133600"/>
            <a:ext cx="609600" cy="609600"/>
          </a:xfrm>
          <a:prstGeom prst="rect">
            <a:avLst/>
          </a:prstGeom>
        </p:spPr>
      </p:pic>
      <p:pic>
        <p:nvPicPr>
          <p:cNvPr id="7" name="AUF02_example2_.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324600" y="3200400"/>
            <a:ext cx="609600" cy="609600"/>
          </a:xfrm>
          <a:prstGeom prst="rect">
            <a:avLst/>
          </a:prstGeom>
        </p:spPr>
      </p:pic>
      <p:sp>
        <p:nvSpPr>
          <p:cNvPr id="8" name="TextBox 7"/>
          <p:cNvSpPr txBox="1"/>
          <p:nvPr/>
        </p:nvSpPr>
        <p:spPr>
          <a:xfrm>
            <a:off x="5029200" y="4419600"/>
            <a:ext cx="3429000" cy="2031325"/>
          </a:xfrm>
          <a:prstGeom prst="rect">
            <a:avLst/>
          </a:prstGeom>
          <a:noFill/>
        </p:spPr>
        <p:txBody>
          <a:bodyPr wrap="square" rtlCol="0">
            <a:spAutoFit/>
          </a:bodyPr>
          <a:lstStyle/>
          <a:p>
            <a:r>
              <a:rPr lang="es-AR" dirty="0"/>
              <a:t>viste, no emití opinión ni nada porque. Porque esa opinión, pequeña, que yo a emitir, va a pasar como teléfono descompuesto.   Puede hacer otro círculo, y… entonces me quedé en el molde. </a:t>
            </a:r>
            <a:endParaRPr lang="en-US" dirty="0"/>
          </a:p>
        </p:txBody>
      </p:sp>
      <p:sp>
        <p:nvSpPr>
          <p:cNvPr id="9" name="TextBox 8"/>
          <p:cNvSpPr txBox="1"/>
          <p:nvPr/>
        </p:nvSpPr>
        <p:spPr>
          <a:xfrm>
            <a:off x="533400" y="3200400"/>
            <a:ext cx="2743200" cy="646331"/>
          </a:xfrm>
          <a:prstGeom prst="rect">
            <a:avLst/>
          </a:prstGeom>
          <a:noFill/>
        </p:spPr>
        <p:txBody>
          <a:bodyPr wrap="square" rtlCol="0">
            <a:spAutoFit/>
          </a:bodyPr>
          <a:lstStyle/>
          <a:p>
            <a:r>
              <a:rPr lang="en-US" dirty="0" err="1" smtClean="0"/>
              <a:t>Asique</a:t>
            </a:r>
            <a:r>
              <a:rPr lang="en-US" dirty="0" smtClean="0"/>
              <a:t>, </a:t>
            </a:r>
            <a:r>
              <a:rPr lang="en-US" dirty="0" err="1" smtClean="0"/>
              <a:t>por</a:t>
            </a:r>
            <a:r>
              <a:rPr lang="en-US" dirty="0" smtClean="0"/>
              <a:t> </a:t>
            </a:r>
            <a:r>
              <a:rPr lang="en-US" dirty="0" err="1" smtClean="0"/>
              <a:t>eso</a:t>
            </a:r>
            <a:r>
              <a:rPr lang="en-US" dirty="0" smtClean="0"/>
              <a:t> </a:t>
            </a:r>
            <a:r>
              <a:rPr lang="en-US" dirty="0" err="1" smtClean="0"/>
              <a:t>tambi</a:t>
            </a:r>
            <a:r>
              <a:rPr lang="es-AR" dirty="0" err="1" smtClean="0"/>
              <a:t>én</a:t>
            </a:r>
            <a:r>
              <a:rPr lang="es-AR" dirty="0" smtClean="0"/>
              <a:t>, media que se complica</a:t>
            </a:r>
            <a:endParaRPr lang="en-US" dirty="0"/>
          </a:p>
        </p:txBody>
      </p:sp>
      <p:sp>
        <p:nvSpPr>
          <p:cNvPr id="10" name="TextBox 9"/>
          <p:cNvSpPr txBox="1"/>
          <p:nvPr/>
        </p:nvSpPr>
        <p:spPr>
          <a:xfrm>
            <a:off x="533400" y="5562600"/>
            <a:ext cx="2514600" cy="646331"/>
          </a:xfrm>
          <a:prstGeom prst="rect">
            <a:avLst/>
          </a:prstGeom>
          <a:noFill/>
        </p:spPr>
        <p:txBody>
          <a:bodyPr wrap="square" rtlCol="0">
            <a:spAutoFit/>
          </a:bodyPr>
          <a:lstStyle/>
          <a:p>
            <a:r>
              <a:rPr lang="en-US" dirty="0" smtClean="0"/>
              <a:t>No. </a:t>
            </a:r>
            <a:r>
              <a:rPr lang="en-US" dirty="0" err="1" smtClean="0"/>
              <a:t>ahora</a:t>
            </a:r>
            <a:r>
              <a:rPr lang="en-US" dirty="0" smtClean="0"/>
              <a:t> </a:t>
            </a:r>
            <a:r>
              <a:rPr lang="en-US" dirty="0" err="1" smtClean="0"/>
              <a:t>estoy</a:t>
            </a:r>
            <a:r>
              <a:rPr lang="en-US" dirty="0" smtClean="0"/>
              <a:t> </a:t>
            </a:r>
            <a:r>
              <a:rPr lang="en-US" dirty="0" err="1" smtClean="0"/>
              <a:t>ac</a:t>
            </a:r>
            <a:r>
              <a:rPr lang="en-US" dirty="0" err="1"/>
              <a:t>á</a:t>
            </a:r>
            <a:r>
              <a:rPr lang="en-US" dirty="0" smtClean="0"/>
              <a:t> </a:t>
            </a:r>
            <a:r>
              <a:rPr lang="en-US" dirty="0" err="1" smtClean="0"/>
              <a:t>desde</a:t>
            </a:r>
            <a:r>
              <a:rPr lang="en-US" dirty="0" smtClean="0"/>
              <a:t> el a</a:t>
            </a:r>
            <a:r>
              <a:rPr lang="es-AR" dirty="0" err="1" smtClean="0"/>
              <a:t>ño</a:t>
            </a:r>
            <a:r>
              <a:rPr lang="es-AR" dirty="0" smtClean="0"/>
              <a:t> pasado.</a:t>
            </a:r>
            <a:endParaRPr lang="en-US" dirty="0"/>
          </a:p>
        </p:txBody>
      </p:sp>
    </p:spTree>
    <p:extLst>
      <p:ext uri="{BB962C8B-B14F-4D97-AF65-F5344CB8AC3E}">
        <p14:creationId xmlns:p14="http://schemas.microsoft.com/office/powerpoint/2010/main" val="4170735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9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322"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lengthening </a:t>
            </a:r>
            <a:r>
              <a:rPr lang="en-US" dirty="0"/>
              <a:t>is accompanied by a tonal ascent or descent on the second half of that vowel and even in cases where the tonal height did not change, there was still tonal contrast of the lengthened </a:t>
            </a:r>
            <a:r>
              <a:rPr lang="en-US" dirty="0" smtClean="0"/>
              <a:t>vowel</a:t>
            </a:r>
          </a:p>
          <a:p>
            <a:r>
              <a:rPr lang="en-US" dirty="0"/>
              <a:t>the pre-tonic and tonic syllables and any post-tonic syllables the combined center of not just the lexical pitch contour but the principal pitch movement of the </a:t>
            </a:r>
            <a:r>
              <a:rPr lang="en-US" dirty="0" err="1"/>
              <a:t>intonational</a:t>
            </a:r>
            <a:r>
              <a:rPr lang="en-US" dirty="0"/>
              <a:t> phrase</a:t>
            </a:r>
          </a:p>
          <a:p>
            <a:endParaRPr lang="en-US" dirty="0" smtClean="0"/>
          </a:p>
        </p:txBody>
      </p:sp>
      <p:sp>
        <p:nvSpPr>
          <p:cNvPr id="3" name="Title 2"/>
          <p:cNvSpPr>
            <a:spLocks noGrp="1"/>
          </p:cNvSpPr>
          <p:nvPr>
            <p:ph type="title"/>
          </p:nvPr>
        </p:nvSpPr>
        <p:spPr>
          <a:xfrm>
            <a:off x="381000" y="533400"/>
            <a:ext cx="8229600" cy="1252728"/>
          </a:xfrm>
        </p:spPr>
        <p:txBody>
          <a:bodyPr>
            <a:normAutofit fontScale="90000"/>
          </a:bodyPr>
          <a:lstStyle/>
          <a:p>
            <a:r>
              <a:rPr lang="en-US" dirty="0" smtClean="0"/>
              <a:t>Previous Impressionistic descriptive </a:t>
            </a:r>
            <a:r>
              <a:rPr lang="en-US" dirty="0"/>
              <a:t>studies - </a:t>
            </a:r>
            <a:r>
              <a:rPr lang="en-US" dirty="0" err="1"/>
              <a:t>Fontanella</a:t>
            </a:r>
            <a:r>
              <a:rPr lang="en-US" dirty="0"/>
              <a:t> de Weinberg (1971) </a:t>
            </a:r>
            <a:r>
              <a:rPr lang="en-US" dirty="0" smtClean="0"/>
              <a:t> </a:t>
            </a:r>
            <a:endParaRPr lang="en-US" dirty="0"/>
          </a:p>
        </p:txBody>
      </p:sp>
    </p:spTree>
    <p:extLst>
      <p:ext uri="{BB962C8B-B14F-4D97-AF65-F5344CB8AC3E}">
        <p14:creationId xmlns:p14="http://schemas.microsoft.com/office/powerpoint/2010/main" val="2265148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Pre-tonic vowel lengthening is nearly obligatory in spontaneous speech, less frequent in read speech (</a:t>
            </a:r>
            <a:r>
              <a:rPr lang="en-US" dirty="0" err="1" smtClean="0"/>
              <a:t>Yorio</a:t>
            </a:r>
            <a:r>
              <a:rPr lang="en-US" dirty="0" smtClean="0"/>
              <a:t> 1973)</a:t>
            </a:r>
          </a:p>
          <a:p>
            <a:r>
              <a:rPr lang="en-US" dirty="0" smtClean="0"/>
              <a:t>The </a:t>
            </a:r>
            <a:r>
              <a:rPr lang="en-US" i="1" dirty="0" err="1" smtClean="0"/>
              <a:t>tonada</a:t>
            </a:r>
            <a:r>
              <a:rPr lang="en-US" i="1" dirty="0" smtClean="0"/>
              <a:t> </a:t>
            </a:r>
            <a:r>
              <a:rPr lang="en-US" i="1" dirty="0" err="1" smtClean="0"/>
              <a:t>cordobesa</a:t>
            </a:r>
            <a:r>
              <a:rPr lang="en-US" i="1" dirty="0" smtClean="0"/>
              <a:t> </a:t>
            </a:r>
            <a:r>
              <a:rPr lang="en-US" dirty="0" smtClean="0"/>
              <a:t>displays a “stress-shift” (</a:t>
            </a:r>
            <a:r>
              <a:rPr lang="en-US" dirty="0" err="1" smtClean="0"/>
              <a:t>Malmberg</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a:t>Previous descriptive studies </a:t>
            </a:r>
            <a:r>
              <a:rPr lang="en-US" dirty="0" smtClean="0"/>
              <a:t>– </a:t>
            </a:r>
            <a:r>
              <a:rPr lang="en-US" dirty="0" err="1" smtClean="0"/>
              <a:t>Yorio</a:t>
            </a:r>
            <a:r>
              <a:rPr lang="en-US" dirty="0" smtClean="0"/>
              <a:t> (1973), </a:t>
            </a:r>
            <a:r>
              <a:rPr lang="en-US" dirty="0" err="1" smtClean="0"/>
              <a:t>Malmberg</a:t>
            </a:r>
            <a:r>
              <a:rPr lang="en-US" dirty="0" smtClean="0"/>
              <a:t> (1950)</a:t>
            </a:r>
            <a:endParaRPr lang="en-US" dirty="0"/>
          </a:p>
        </p:txBody>
      </p:sp>
    </p:spTree>
    <p:extLst>
      <p:ext uri="{BB962C8B-B14F-4D97-AF65-F5344CB8AC3E}">
        <p14:creationId xmlns:p14="http://schemas.microsoft.com/office/powerpoint/2010/main" val="2231206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Lang (</a:t>
            </a:r>
            <a:r>
              <a:rPr lang="en-US" dirty="0" smtClean="0"/>
              <a:t>2010) – tonic </a:t>
            </a:r>
            <a:r>
              <a:rPr lang="en-US" dirty="0"/>
              <a:t>vowel had a significantly higher mean pitch (F0) when compared to the pre-tonic pitch in a t-test in phrase-finally placed words of declarative utterances taken from naturally produced recordings (p&lt;.01</a:t>
            </a:r>
            <a:r>
              <a:rPr lang="en-US" dirty="0" smtClean="0"/>
              <a:t>)</a:t>
            </a:r>
          </a:p>
          <a:p>
            <a:r>
              <a:rPr lang="en-US" dirty="0"/>
              <a:t>Lang-</a:t>
            </a:r>
            <a:r>
              <a:rPr lang="en-US" dirty="0" err="1"/>
              <a:t>Rigal</a:t>
            </a:r>
            <a:r>
              <a:rPr lang="en-US" dirty="0"/>
              <a:t> </a:t>
            </a:r>
            <a:r>
              <a:rPr lang="en-US" dirty="0" smtClean="0"/>
              <a:t>(2012) - pre-tonic </a:t>
            </a:r>
            <a:r>
              <a:rPr lang="en-US" dirty="0"/>
              <a:t>vowel lengthening and the alignment of the peak in the tonic </a:t>
            </a:r>
            <a:r>
              <a:rPr lang="en-US" dirty="0" smtClean="0"/>
              <a:t>syllable</a:t>
            </a:r>
            <a:endParaRPr lang="en-US" dirty="0"/>
          </a:p>
        </p:txBody>
      </p:sp>
      <p:sp>
        <p:nvSpPr>
          <p:cNvPr id="3" name="Title 2"/>
          <p:cNvSpPr>
            <a:spLocks noGrp="1"/>
          </p:cNvSpPr>
          <p:nvPr>
            <p:ph type="title"/>
          </p:nvPr>
        </p:nvSpPr>
        <p:spPr/>
        <p:txBody>
          <a:bodyPr>
            <a:normAutofit fontScale="90000"/>
          </a:bodyPr>
          <a:lstStyle/>
          <a:p>
            <a:r>
              <a:rPr lang="en-US" dirty="0" smtClean="0"/>
              <a:t>Empirical Pilot studies in vowel lengthening</a:t>
            </a:r>
            <a:endParaRPr lang="en-US" dirty="0"/>
          </a:p>
        </p:txBody>
      </p:sp>
    </p:spTree>
    <p:extLst>
      <p:ext uri="{BB962C8B-B14F-4D97-AF65-F5344CB8AC3E}">
        <p14:creationId xmlns:p14="http://schemas.microsoft.com/office/powerpoint/2010/main" val="2379498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Does </a:t>
            </a:r>
            <a:r>
              <a:rPr lang="en-US" dirty="0" smtClean="0"/>
              <a:t>peak </a:t>
            </a:r>
            <a:r>
              <a:rPr lang="en-US" dirty="0"/>
              <a:t>alignment play a part in the </a:t>
            </a:r>
            <a:r>
              <a:rPr lang="en-US" i="1" dirty="0" err="1" smtClean="0"/>
              <a:t>tonada</a:t>
            </a:r>
            <a:r>
              <a:rPr lang="en-US" i="1" dirty="0" smtClean="0"/>
              <a:t> </a:t>
            </a:r>
            <a:r>
              <a:rPr lang="en-US" i="1" dirty="0" err="1" smtClean="0"/>
              <a:t>cordobesa</a:t>
            </a:r>
            <a:r>
              <a:rPr lang="en-US" dirty="0" smtClean="0"/>
              <a:t>? </a:t>
            </a:r>
            <a:r>
              <a:rPr lang="en-US" dirty="0"/>
              <a:t>How does the </a:t>
            </a:r>
            <a:r>
              <a:rPr lang="en-US" dirty="0" smtClean="0"/>
              <a:t>peak </a:t>
            </a:r>
            <a:r>
              <a:rPr lang="en-US" dirty="0"/>
              <a:t>align relative to the tonic and pre-tonic syllables? Does this differ from </a:t>
            </a:r>
            <a:r>
              <a:rPr lang="en-US" dirty="0" smtClean="0"/>
              <a:t>other varieties of Argentine Spanish (i.e. Buenos Aires and Tucumán)?</a:t>
            </a:r>
          </a:p>
          <a:p>
            <a:r>
              <a:rPr lang="en-US" dirty="0" smtClean="0"/>
              <a:t>In a dialect identification task, which tokens are </a:t>
            </a:r>
            <a:r>
              <a:rPr lang="en-US" dirty="0"/>
              <a:t>perceived as sounding more or less </a:t>
            </a:r>
            <a:r>
              <a:rPr lang="en-US" dirty="0" err="1"/>
              <a:t>Cordoban</a:t>
            </a:r>
            <a:r>
              <a:rPr lang="en-US" dirty="0"/>
              <a:t>, and </a:t>
            </a:r>
            <a:r>
              <a:rPr lang="en-US" dirty="0" smtClean="0"/>
              <a:t>how does this correlate </a:t>
            </a:r>
            <a:r>
              <a:rPr lang="en-US" dirty="0"/>
              <a:t>to their acoustical characteristics</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Research Questions</a:t>
            </a:r>
            <a:endParaRPr lang="en-US" dirty="0"/>
          </a:p>
        </p:txBody>
      </p:sp>
    </p:spTree>
    <p:extLst>
      <p:ext uri="{BB962C8B-B14F-4D97-AF65-F5344CB8AC3E}">
        <p14:creationId xmlns:p14="http://schemas.microsoft.com/office/powerpoint/2010/main" val="170973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err="1" smtClean="0"/>
              <a:t>Methodology</a:t>
            </a:r>
            <a:r>
              <a:rPr lang="es-AR" dirty="0" smtClean="0"/>
              <a:t> I: </a:t>
            </a:r>
            <a:r>
              <a:rPr lang="en-US" b="1" dirty="0"/>
              <a:t>Acoustic Analysis of </a:t>
            </a:r>
            <a:r>
              <a:rPr lang="en-US" b="1" i="1" dirty="0"/>
              <a:t>La </a:t>
            </a:r>
            <a:r>
              <a:rPr lang="en-US" b="1" i="1" dirty="0" err="1"/>
              <a:t>tonada</a:t>
            </a:r>
            <a:r>
              <a:rPr lang="en-US" b="1" dirty="0"/>
              <a:t> </a:t>
            </a:r>
            <a:r>
              <a:rPr lang="en-US" b="1" i="1" dirty="0" err="1" smtClean="0"/>
              <a:t>cordobesa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2180704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3cf9fe74-38de-4173-8a5f-4aa94e2beb96"/>
  <p:tag name="TEMPPRESENTATIONFILE" val="C:\Users\jennifer\AppData\Local\Temp\tmp1E1C.tmp"/>
  <p:tag name="TEMPMEDIAFILENAME" val="C:\Users\jennifer\AppData\Local\Temp\tmp22DF_id_05.wav"/>
  <p:tag name="MEDIAFADEDURATION" val="0.2"/>
  <p:tag name="MEDIATRANSPARENCY" val="0.3"/>
  <p:tag name="MEDIACAPTIONSPROMPTED" val="False"/>
</p:tagLst>
</file>

<file path=ppt/tags/tag2.xml><?xml version="1.0" encoding="utf-8"?>
<p:tagLst xmlns:a="http://schemas.openxmlformats.org/drawingml/2006/main" xmlns:r="http://schemas.openxmlformats.org/officeDocument/2006/relationships" xmlns:p="http://schemas.openxmlformats.org/presentationml/2006/main">
  <p:tag name="CAPTIONID" val="e23cec06-9ad3-430b-8af0-8d68ff801a0d"/>
  <p:tag name="TEMPPRESENTATIONFILE" val="C:\Users\jennifer\AppData\Local\Temp\tmp569C.tmp"/>
  <p:tag name="TEMPMEDIAFILENAME" val="C:\Users\jennifer\AppData\Local\Temp\tmp57B7_id_06.wav"/>
  <p:tag name="MEDIAFADEDURATION" val="0.2"/>
  <p:tag name="MEDIATRANSPARENCY" val="0.3"/>
  <p:tag name="MEDIACAPTIONSPROMPT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1280</TotalTime>
  <Words>1720</Words>
  <Application>Microsoft Office PowerPoint</Application>
  <PresentationFormat>On-screen Show (4:3)</PresentationFormat>
  <Paragraphs>363</Paragraphs>
  <Slides>33</Slides>
  <Notes>1</Notes>
  <HiddenSlides>0</HiddenSlides>
  <MMClips>5</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Waveform</vt:lpstr>
      <vt:lpstr>Using prosody and intonation to identify accents: The role of peak and valley alignment in the Spanish of Córdoba, Argentina </vt:lpstr>
      <vt:lpstr>Outline</vt:lpstr>
      <vt:lpstr>Intonation of Córdoba Spanish</vt:lpstr>
      <vt:lpstr>[e:xemploh]</vt:lpstr>
      <vt:lpstr>Previous Impressionistic descriptive studies - Fontanella de Weinberg (1971)  </vt:lpstr>
      <vt:lpstr>Previous descriptive studies – Yorio (1973), Malmberg (1950)</vt:lpstr>
      <vt:lpstr>Empirical Pilot studies in vowel lengthening</vt:lpstr>
      <vt:lpstr>Research Questions</vt:lpstr>
      <vt:lpstr>Methodology I: Acoustic Analysis of La tonada cordobesa</vt:lpstr>
      <vt:lpstr>Speakers</vt:lpstr>
      <vt:lpstr>Tokens</vt:lpstr>
      <vt:lpstr>Measurements</vt:lpstr>
      <vt:lpstr>Results: pitch movement</vt:lpstr>
      <vt:lpstr>Nuclear pitch curves for Dialect Identification tokens</vt:lpstr>
      <vt:lpstr>Results</vt:lpstr>
      <vt:lpstr>Methodology 2: Positive and negative Córdoba identification</vt:lpstr>
      <vt:lpstr>Perception test set-up</vt:lpstr>
      <vt:lpstr>Matched-guise Dialect identification</vt:lpstr>
      <vt:lpstr>Methodology - procedure</vt:lpstr>
      <vt:lpstr>Results: dialect identification </vt:lpstr>
      <vt:lpstr>Dialect identification for manipulated (pre-tonic vowel duration) tokens</vt:lpstr>
      <vt:lpstr>Perception of Córdoba speakers </vt:lpstr>
      <vt:lpstr>Perception and acoustic characteristics</vt:lpstr>
      <vt:lpstr>Results</vt:lpstr>
      <vt:lpstr>Discussion</vt:lpstr>
      <vt:lpstr>Discussion</vt:lpstr>
      <vt:lpstr>Conclusions</vt:lpstr>
      <vt:lpstr>Future directions</vt:lpstr>
      <vt:lpstr>Acknowledgments</vt:lpstr>
      <vt:lpstr>Works cited</vt:lpstr>
      <vt:lpstr>Pre-tonic vowel duration</vt:lpstr>
      <vt:lpstr>PowerPoint Presentation</vt:lpstr>
      <vt:lpstr>Positively identified tokens from Cordoba speakers (1 speaker)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prosody and intonation to identify accents: The role of peak and valley alignment in the Spanish of Córdoba, Argentina</dc:title>
  <dc:creator>jennifer</dc:creator>
  <cp:lastModifiedBy>jennifer</cp:lastModifiedBy>
  <cp:revision>34</cp:revision>
  <dcterms:created xsi:type="dcterms:W3CDTF">2014-09-13T14:48:01Z</dcterms:created>
  <dcterms:modified xsi:type="dcterms:W3CDTF">2014-10-11T12:22:11Z</dcterms:modified>
</cp:coreProperties>
</file>