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94" r:id="rId3"/>
    <p:sldId id="396" r:id="rId4"/>
    <p:sldId id="397" r:id="rId5"/>
    <p:sldId id="398" r:id="rId6"/>
    <p:sldId id="261" r:id="rId7"/>
    <p:sldId id="339" r:id="rId8"/>
    <p:sldId id="344" r:id="rId9"/>
    <p:sldId id="382" r:id="rId10"/>
    <p:sldId id="383" r:id="rId11"/>
    <p:sldId id="384" r:id="rId12"/>
    <p:sldId id="405" r:id="rId13"/>
    <p:sldId id="341" r:id="rId14"/>
    <p:sldId id="407" r:id="rId15"/>
    <p:sldId id="399" r:id="rId16"/>
    <p:sldId id="386" r:id="rId17"/>
    <p:sldId id="412" r:id="rId18"/>
    <p:sldId id="387" r:id="rId19"/>
    <p:sldId id="388" r:id="rId20"/>
    <p:sldId id="389" r:id="rId21"/>
    <p:sldId id="401" r:id="rId22"/>
    <p:sldId id="402" r:id="rId23"/>
    <p:sldId id="409" r:id="rId24"/>
    <p:sldId id="400" r:id="rId25"/>
    <p:sldId id="414" r:id="rId26"/>
    <p:sldId id="415" r:id="rId27"/>
    <p:sldId id="392" r:id="rId28"/>
    <p:sldId id="393" r:id="rId29"/>
    <p:sldId id="33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a Arias Álvar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ghanarmstrong:Documents:Presentations:intospan: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Sheet2!$B$13</c:f>
              <c:strCache>
                <c:ptCount val="1"/>
                <c:pt idx="0">
                  <c:v>H+L*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Sheet2!$A$14:$A$18</c:f>
              <c:strCache>
                <c:ptCount val="5"/>
                <c:pt idx="0">
                  <c:v>Declarative</c:v>
                </c:pt>
                <c:pt idx="1">
                  <c:v>Wh-</c:v>
                </c:pt>
                <c:pt idx="2">
                  <c:v>Yes/no</c:v>
                </c:pt>
                <c:pt idx="3">
                  <c:v>Reiteratives</c:v>
                </c:pt>
                <c:pt idx="4">
                  <c:v>Imperative</c:v>
                </c:pt>
              </c:strCache>
            </c:strRef>
          </c:cat>
          <c:val>
            <c:numRef>
              <c:f>Sheet2!$B$14:$B$18</c:f>
              <c:numCache>
                <c:formatCode>General</c:formatCode>
                <c:ptCount val="5"/>
                <c:pt idx="0">
                  <c:v>35.0</c:v>
                </c:pt>
                <c:pt idx="1">
                  <c:v>31.0</c:v>
                </c:pt>
                <c:pt idx="2">
                  <c:v>37.0</c:v>
                </c:pt>
                <c:pt idx="3">
                  <c:v>34.0</c:v>
                </c:pt>
                <c:pt idx="4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H*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Sheet2!$A$14:$A$18</c:f>
              <c:strCache>
                <c:ptCount val="5"/>
                <c:pt idx="0">
                  <c:v>Declarative</c:v>
                </c:pt>
                <c:pt idx="1">
                  <c:v>Wh-</c:v>
                </c:pt>
                <c:pt idx="2">
                  <c:v>Yes/no</c:v>
                </c:pt>
                <c:pt idx="3">
                  <c:v>Reiteratives</c:v>
                </c:pt>
                <c:pt idx="4">
                  <c:v>Imperative</c:v>
                </c:pt>
              </c:strCache>
            </c:strRef>
          </c:cat>
          <c:val>
            <c:numRef>
              <c:f>Sheet2!$C$14:$C$18</c:f>
              <c:numCache>
                <c:formatCode>General</c:formatCode>
                <c:ptCount val="5"/>
                <c:pt idx="0">
                  <c:v>26.0</c:v>
                </c:pt>
                <c:pt idx="1">
                  <c:v>33.0</c:v>
                </c:pt>
                <c:pt idx="2">
                  <c:v>18.0</c:v>
                </c:pt>
                <c:pt idx="3">
                  <c:v>8.0</c:v>
                </c:pt>
                <c:pt idx="4">
                  <c:v>16.0</c:v>
                </c:pt>
              </c:numCache>
            </c:numRef>
          </c:val>
        </c:ser>
        <c:ser>
          <c:idx val="2"/>
          <c:order val="2"/>
          <c:tx>
            <c:strRef>
              <c:f>Sheet2!$D$13</c:f>
              <c:strCache>
                <c:ptCount val="1"/>
                <c:pt idx="0">
                  <c:v>L*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Sheet2!$A$14:$A$18</c:f>
              <c:strCache>
                <c:ptCount val="5"/>
                <c:pt idx="0">
                  <c:v>Declarative</c:v>
                </c:pt>
                <c:pt idx="1">
                  <c:v>Wh-</c:v>
                </c:pt>
                <c:pt idx="2">
                  <c:v>Yes/no</c:v>
                </c:pt>
                <c:pt idx="3">
                  <c:v>Reiteratives</c:v>
                </c:pt>
                <c:pt idx="4">
                  <c:v>Imperative</c:v>
                </c:pt>
              </c:strCache>
            </c:strRef>
          </c:cat>
          <c:val>
            <c:numRef>
              <c:f>Sheet2!$D$14:$D$18</c:f>
              <c:numCache>
                <c:formatCode>General</c:formatCode>
                <c:ptCount val="5"/>
                <c:pt idx="0">
                  <c:v>11.0</c:v>
                </c:pt>
                <c:pt idx="1">
                  <c:v>12.0</c:v>
                </c:pt>
                <c:pt idx="2">
                  <c:v>20.0</c:v>
                </c:pt>
                <c:pt idx="3">
                  <c:v>21.0</c:v>
                </c:pt>
                <c:pt idx="4">
                  <c:v>16.0</c:v>
                </c:pt>
              </c:numCache>
            </c:numRef>
          </c:val>
        </c:ser>
        <c:ser>
          <c:idx val="3"/>
          <c:order val="3"/>
          <c:tx>
            <c:strRef>
              <c:f>Sheet2!$E$13</c:f>
              <c:strCache>
                <c:ptCount val="1"/>
                <c:pt idx="0">
                  <c:v>L+H*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strRef>
              <c:f>Sheet2!$A$14:$A$18</c:f>
              <c:strCache>
                <c:ptCount val="5"/>
                <c:pt idx="0">
                  <c:v>Declarative</c:v>
                </c:pt>
                <c:pt idx="1">
                  <c:v>Wh-</c:v>
                </c:pt>
                <c:pt idx="2">
                  <c:v>Yes/no</c:v>
                </c:pt>
                <c:pt idx="3">
                  <c:v>Reiteratives</c:v>
                </c:pt>
                <c:pt idx="4">
                  <c:v>Imperative</c:v>
                </c:pt>
              </c:strCache>
            </c:strRef>
          </c:cat>
          <c:val>
            <c:numRef>
              <c:f>Sheet2!$E$14:$E$18</c:f>
              <c:numCache>
                <c:formatCode>General</c:formatCode>
                <c:ptCount val="5"/>
                <c:pt idx="0">
                  <c:v>18.0</c:v>
                </c:pt>
                <c:pt idx="1">
                  <c:v>14.0</c:v>
                </c:pt>
                <c:pt idx="2">
                  <c:v>15.0</c:v>
                </c:pt>
                <c:pt idx="3">
                  <c:v>13.0</c:v>
                </c:pt>
                <c:pt idx="4">
                  <c:v>14.0</c:v>
                </c:pt>
              </c:numCache>
            </c:numRef>
          </c:val>
        </c:ser>
        <c:ser>
          <c:idx val="4"/>
          <c:order val="4"/>
          <c:tx>
            <c:strRef>
              <c:f>Sheet2!$F$13</c:f>
              <c:strCache>
                <c:ptCount val="1"/>
                <c:pt idx="0">
                  <c:v>L*+H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Sheet2!$A$14:$A$18</c:f>
              <c:strCache>
                <c:ptCount val="5"/>
                <c:pt idx="0">
                  <c:v>Declarative</c:v>
                </c:pt>
                <c:pt idx="1">
                  <c:v>Wh-</c:v>
                </c:pt>
                <c:pt idx="2">
                  <c:v>Yes/no</c:v>
                </c:pt>
                <c:pt idx="3">
                  <c:v>Reiteratives</c:v>
                </c:pt>
                <c:pt idx="4">
                  <c:v>Imperative</c:v>
                </c:pt>
              </c:strCache>
            </c:strRef>
          </c:cat>
          <c:val>
            <c:numRef>
              <c:f>Sheet2!$F$14:$F$18</c:f>
              <c:numCache>
                <c:formatCode>General</c:formatCode>
                <c:ptCount val="5"/>
                <c:pt idx="0">
                  <c:v>17.0</c:v>
                </c:pt>
                <c:pt idx="1">
                  <c:v>7.0</c:v>
                </c:pt>
                <c:pt idx="2">
                  <c:v>16.0</c:v>
                </c:pt>
                <c:pt idx="3">
                  <c:v>8.0</c:v>
                </c:pt>
                <c:pt idx="4">
                  <c:v>6.0</c:v>
                </c:pt>
              </c:numCache>
            </c:numRef>
          </c:val>
        </c:ser>
        <c:ser>
          <c:idx val="5"/>
          <c:order val="5"/>
          <c:tx>
            <c:strRef>
              <c:f>Sheet2!$G$13</c:f>
              <c:strCache>
                <c:ptCount val="1"/>
                <c:pt idx="0">
                  <c:v>L+&gt;H*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Sheet2!$A$14:$A$18</c:f>
              <c:strCache>
                <c:ptCount val="5"/>
                <c:pt idx="0">
                  <c:v>Declarative</c:v>
                </c:pt>
                <c:pt idx="1">
                  <c:v>Wh-</c:v>
                </c:pt>
                <c:pt idx="2">
                  <c:v>Yes/no</c:v>
                </c:pt>
                <c:pt idx="3">
                  <c:v>Reiteratives</c:v>
                </c:pt>
                <c:pt idx="4">
                  <c:v>Imperative</c:v>
                </c:pt>
              </c:strCache>
            </c:strRef>
          </c:cat>
          <c:val>
            <c:numRef>
              <c:f>Sheet2!$G$14:$G$18</c:f>
              <c:numCache>
                <c:formatCode>General</c:formatCode>
                <c:ptCount val="5"/>
                <c:pt idx="0">
                  <c:v>4.0</c:v>
                </c:pt>
                <c:pt idx="1">
                  <c:v>4.0</c:v>
                </c:pt>
                <c:pt idx="2">
                  <c:v>8.0</c:v>
                </c:pt>
                <c:pt idx="3">
                  <c:v>5.0</c:v>
                </c:pt>
                <c:pt idx="4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409432"/>
        <c:axId val="2086410840"/>
      </c:barChart>
      <c:catAx>
        <c:axId val="2086409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410840"/>
        <c:crosses val="autoZero"/>
        <c:auto val="1"/>
        <c:lblAlgn val="ctr"/>
        <c:lblOffset val="100"/>
        <c:noMultiLvlLbl val="0"/>
      </c:catAx>
      <c:valAx>
        <c:axId val="2086410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409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4C195-FD41-C24D-8806-24D30C2FBE9B}" type="datetime1">
              <a:rPr lang="es-ES" smtClean="0"/>
              <a:t>13/10/14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53FD0-8239-F349-8044-8096C49B5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776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4A026-187E-0047-9820-7EE9CF8A9B38}" type="datetime1">
              <a:rPr lang="es-ES" smtClean="0"/>
              <a:t>13/10/14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8FA7-A763-A644-A17D-BBF9F58AE7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154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34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87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0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7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0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96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64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64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69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8FA7-A763-A644-A17D-BBF9F58AE72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51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CFE8-44D7-B14C-A73B-40C11917FB1B}" type="datetime1">
              <a:rPr lang="es-ES" smtClean="0"/>
              <a:t>13/10/14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3B1-0567-3342-AADB-E8D34324944E}" type="datetime1">
              <a:rPr lang="es-ES" smtClean="0"/>
              <a:t>13/10/14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1C99-3179-2442-8F1E-D9D2BE43B1A3}" type="datetime1">
              <a:rPr lang="es-ES" smtClean="0"/>
              <a:t>13/10/14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76CD-9B06-5D4B-A18F-3EBBA723A782}" type="datetime1">
              <a:rPr lang="es-ES" smtClean="0"/>
              <a:t>13/10/14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4AE2-DCED-DC45-8A3C-C15FB1558968}" type="datetime1">
              <a:rPr lang="es-ES" smtClean="0"/>
              <a:t>13/10/14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8A23-4FD1-F447-B556-9E02F7FFEFA7}" type="datetime1">
              <a:rPr lang="es-ES" smtClean="0"/>
              <a:t>13/10/14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0167-94CC-3C42-ABDA-F8649E9C0A8A}" type="datetime1">
              <a:rPr lang="es-ES" smtClean="0"/>
              <a:t>13/10/14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20A7-D303-7341-B1A8-42188CAC1155}" type="datetime1">
              <a:rPr lang="es-ES" smtClean="0"/>
              <a:t>13/10/14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D16-E1DB-B34B-B3C5-F744F6DA3917}" type="datetime1">
              <a:rPr lang="es-ES" smtClean="0"/>
              <a:t>13/10/14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0172-17BB-F943-B1D4-45B7D97C8794}" type="datetime1">
              <a:rPr lang="es-ES" smtClean="0"/>
              <a:t>13/10/14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F6A-7F72-3942-86C0-64168CB401E0}" type="datetime1">
              <a:rPr lang="es-ES" smtClean="0"/>
              <a:t>13/10/14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FBF64D-56EE-9F42-A257-7CD7D3F05656}" type="datetime1">
              <a:rPr lang="es-ES" smtClean="0"/>
              <a:t>13/10/14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jHqBchpUo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609601"/>
            <a:ext cx="9009530" cy="42672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Reconsidering Spanish pitch accent distribution: </a:t>
            </a:r>
            <a:r>
              <a:rPr lang="es-ES" sz="4800" dirty="0">
                <a:effectLst/>
              </a:rPr>
              <a:t/>
            </a:r>
            <a:br>
              <a:rPr lang="es-ES" sz="4800" dirty="0">
                <a:effectLst/>
              </a:rPr>
            </a:br>
            <a:r>
              <a:rPr lang="es-ES_tradnl" sz="800" dirty="0" smtClean="0">
                <a:effectLst/>
                <a:cs typeface="Apple Chancery"/>
              </a:rPr>
              <a:t/>
            </a:r>
            <a:br>
              <a:rPr lang="es-ES_tradnl" sz="800" dirty="0" smtClean="0">
                <a:effectLst/>
                <a:cs typeface="Apple Chancery"/>
              </a:rPr>
            </a:br>
            <a:r>
              <a:rPr lang="es-ES_tradnl" sz="4400" dirty="0" smtClean="0">
                <a:effectLst/>
                <a:latin typeface="Apple Chancery"/>
                <a:cs typeface="Apple Chancery"/>
              </a:rPr>
              <a:t> </a:t>
            </a:r>
            <a:r>
              <a:rPr lang="en-US" sz="4400" b="1" dirty="0">
                <a:effectLst/>
                <a:cs typeface="Apple Chancery"/>
              </a:rPr>
              <a:t>H+L*</a:t>
            </a:r>
            <a:r>
              <a:rPr lang="en-US" sz="4400" b="1" dirty="0">
                <a:effectLst/>
                <a:latin typeface="Apple Chancery"/>
                <a:cs typeface="Apple Chancery"/>
              </a:rPr>
              <a:t> in Bogotá Spanish</a:t>
            </a:r>
            <a:r>
              <a:rPr lang="es-ES_tradnl" sz="4400" b="1" dirty="0" smtClean="0">
                <a:effectLst/>
                <a:latin typeface="Apple Chancery"/>
                <a:cs typeface="Apple Chancery"/>
              </a:rPr>
              <a:t/>
            </a:r>
            <a:br>
              <a:rPr lang="es-ES_tradnl" sz="4400" b="1" dirty="0" smtClean="0">
                <a:effectLst/>
                <a:latin typeface="Apple Chancery"/>
                <a:cs typeface="Apple Chancery"/>
              </a:rPr>
            </a:br>
            <a:r>
              <a:rPr lang="es-ES_tradnl" sz="4400" b="1" dirty="0" smtClean="0">
                <a:effectLst/>
                <a:latin typeface="Apple Chancery"/>
                <a:cs typeface="Apple Chancery"/>
              </a:rPr>
              <a:t/>
            </a:r>
            <a:br>
              <a:rPr lang="es-ES_tradnl" sz="4400" b="1" dirty="0" smtClean="0">
                <a:effectLst/>
                <a:latin typeface="Apple Chancery"/>
                <a:cs typeface="Apple Chancery"/>
              </a:rPr>
            </a:br>
            <a:r>
              <a:rPr lang="es-ES_tradnl" sz="1800" b="1" dirty="0" smtClean="0">
                <a:effectLst/>
                <a:latin typeface="+mj-lt"/>
                <a:cs typeface="Apple Chancery"/>
              </a:rPr>
              <a:t>1ST SYMPOSIUM ON INTONATION &amp; TONE IN THE SPANISH-SPEAKING WORLD</a:t>
            </a:r>
            <a:br>
              <a:rPr lang="es-ES_tradnl" sz="1800" b="1" dirty="0" smtClean="0">
                <a:effectLst/>
                <a:latin typeface="+mj-lt"/>
                <a:cs typeface="Apple Chancery"/>
              </a:rPr>
            </a:br>
            <a:r>
              <a:rPr lang="es-ES" sz="1800" dirty="0" err="1" smtClean="0">
                <a:latin typeface="+mj-lt"/>
              </a:rPr>
              <a:t>October</a:t>
            </a:r>
            <a:r>
              <a:rPr lang="es-ES" sz="1800" dirty="0" smtClean="0">
                <a:latin typeface="+mj-lt"/>
              </a:rPr>
              <a:t> 10–11, 2014 (</a:t>
            </a:r>
            <a:r>
              <a:rPr lang="es-ES" sz="1800" dirty="0" err="1" smtClean="0">
                <a:latin typeface="+mj-lt"/>
              </a:rPr>
              <a:t>UMass</a:t>
            </a:r>
            <a:r>
              <a:rPr lang="es-ES" sz="1800" dirty="0" smtClean="0">
                <a:latin typeface="+mj-lt"/>
              </a:rPr>
              <a:t>-Amherst)</a:t>
            </a:r>
            <a:endParaRPr lang="es-ES" sz="1800" b="1" dirty="0"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237815"/>
            <a:ext cx="6400800" cy="949325"/>
          </a:xfrm>
        </p:spPr>
        <p:txBody>
          <a:bodyPr>
            <a:noAutofit/>
          </a:bodyPr>
          <a:lstStyle/>
          <a:p>
            <a:pPr algn="r"/>
            <a:r>
              <a:rPr lang="es-ES" sz="1800" b="1" dirty="0" smtClean="0">
                <a:solidFill>
                  <a:schemeClr val="tx1"/>
                </a:solidFill>
              </a:rPr>
              <a:t>Alba Arias Álvarez &amp; Meghan E. Armstrong</a:t>
            </a:r>
          </a:p>
          <a:p>
            <a:pPr algn="r"/>
            <a:r>
              <a:rPr lang="es-ES" sz="1800" dirty="0" err="1" smtClean="0">
                <a:solidFill>
                  <a:schemeClr val="tx1"/>
                </a:solidFill>
              </a:rPr>
              <a:t>aariasalvare@spanport.umass.edu</a:t>
            </a:r>
            <a:endParaRPr lang="es-ES" sz="1800" dirty="0">
              <a:solidFill>
                <a:schemeClr val="tx1"/>
              </a:solidFill>
            </a:endParaRPr>
          </a:p>
          <a:p>
            <a:pPr algn="r"/>
            <a:r>
              <a:rPr lang="es-ES" sz="1800" dirty="0" err="1" smtClean="0">
                <a:solidFill>
                  <a:schemeClr val="tx1"/>
                </a:solidFill>
              </a:rPr>
              <a:t>armstrong@spanport.umass.edu</a:t>
            </a:r>
            <a:endParaRPr lang="es-E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Prenuclear</a:t>
            </a:r>
            <a:r>
              <a:rPr lang="es-ES" b="1" dirty="0" smtClean="0"/>
              <a:t> pitch </a:t>
            </a:r>
            <a:r>
              <a:rPr lang="es-ES" b="1" dirty="0" err="1" smtClean="0"/>
              <a:t>accents</a:t>
            </a:r>
            <a:r>
              <a:rPr lang="es-ES" b="1" dirty="0" smtClean="0"/>
              <a:t> in </a:t>
            </a:r>
            <a:r>
              <a:rPr lang="es-ES" b="1" dirty="0" err="1" smtClean="0"/>
              <a:t>Spanish</a:t>
            </a:r>
            <a:r>
              <a:rPr lang="es-ES" b="1" dirty="0" smtClean="0"/>
              <a:t> </a:t>
            </a:r>
            <a:r>
              <a:rPr lang="es-ES" b="1" dirty="0" err="1" smtClean="0"/>
              <a:t>dialects</a:t>
            </a:r>
            <a:endParaRPr lang="es-ES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000" y="1600199"/>
            <a:ext cx="8606118" cy="5121276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Velásquez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Upegui’s</a:t>
            </a:r>
            <a:r>
              <a:rPr lang="en-US" b="1" dirty="0" smtClean="0">
                <a:solidFill>
                  <a:srgbClr val="000000"/>
                </a:solidFill>
              </a:rPr>
              <a:t>: H+L* in </a:t>
            </a:r>
            <a:r>
              <a:rPr lang="en-US" b="1" dirty="0" err="1" smtClean="0">
                <a:solidFill>
                  <a:srgbClr val="000000"/>
                </a:solidFill>
              </a:rPr>
              <a:t>prenuclear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smtClean="0">
                <a:solidFill>
                  <a:srgbClr val="000000"/>
                </a:solidFill>
              </a:rPr>
              <a:t>position </a:t>
            </a:r>
            <a:r>
              <a:rPr lang="es-ES" dirty="0" smtClean="0">
                <a:solidFill>
                  <a:srgbClr val="000000"/>
                </a:solidFill>
              </a:rPr>
              <a:t>in </a:t>
            </a:r>
            <a:r>
              <a:rPr lang="es-ES" dirty="0" err="1" smtClean="0">
                <a:solidFill>
                  <a:srgbClr val="000000"/>
                </a:solidFill>
              </a:rPr>
              <a:t>Colombian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Spanish</a:t>
            </a:r>
            <a:r>
              <a:rPr lang="es-ES" dirty="0" smtClean="0">
                <a:solidFill>
                  <a:srgbClr val="000000"/>
                </a:solidFill>
              </a:rPr>
              <a:t> (Bogotá, Cartagena, Cali &amp; Medellín).</a:t>
            </a:r>
          </a:p>
          <a:p>
            <a:pPr marL="0" indent="0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err="1" smtClean="0">
                <a:solidFill>
                  <a:srgbClr val="000000"/>
                </a:solidFill>
              </a:rPr>
              <a:t>Finds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this</a:t>
            </a:r>
            <a:r>
              <a:rPr lang="es-ES" dirty="0" smtClean="0">
                <a:solidFill>
                  <a:srgbClr val="000000"/>
                </a:solidFill>
              </a:rPr>
              <a:t> PA in </a:t>
            </a:r>
            <a:r>
              <a:rPr lang="es-ES" dirty="0" err="1" smtClean="0">
                <a:solidFill>
                  <a:srgbClr val="000000"/>
                </a:solidFill>
              </a:rPr>
              <a:t>various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pragmatic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contexts</a:t>
            </a:r>
            <a:r>
              <a:rPr lang="es-ES" dirty="0" smtClean="0">
                <a:solidFill>
                  <a:srgbClr val="000000"/>
                </a:solidFill>
              </a:rPr>
              <a:t>, </a:t>
            </a:r>
            <a:r>
              <a:rPr lang="es-ES" dirty="0" err="1" smtClean="0">
                <a:solidFill>
                  <a:srgbClr val="000000"/>
                </a:solidFill>
              </a:rPr>
              <a:t>various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utterance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types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Interview, </a:t>
            </a:r>
            <a:r>
              <a:rPr lang="es-ES" dirty="0" err="1" smtClean="0">
                <a:solidFill>
                  <a:srgbClr val="000000"/>
                </a:solidFill>
              </a:rPr>
              <a:t>reading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task</a:t>
            </a:r>
            <a:r>
              <a:rPr lang="es-ES" dirty="0" smtClean="0">
                <a:solidFill>
                  <a:srgbClr val="000000"/>
                </a:solidFill>
              </a:rPr>
              <a:t>, </a:t>
            </a:r>
            <a:r>
              <a:rPr lang="es-ES" dirty="0" err="1" smtClean="0">
                <a:solidFill>
                  <a:srgbClr val="000000"/>
                </a:solidFill>
              </a:rPr>
              <a:t>Discourse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Completion</a:t>
            </a:r>
            <a:r>
              <a:rPr lang="es-ES" dirty="0" smtClean="0">
                <a:solidFill>
                  <a:srgbClr val="000000"/>
                </a:solidFill>
              </a:rPr>
              <a:t> Test, </a:t>
            </a:r>
            <a:r>
              <a:rPr lang="es-ES" dirty="0" err="1" smtClean="0">
                <a:solidFill>
                  <a:srgbClr val="000000"/>
                </a:solidFill>
              </a:rPr>
              <a:t>map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task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err="1" smtClean="0">
                <a:solidFill>
                  <a:srgbClr val="000000"/>
                </a:solidFill>
              </a:rPr>
              <a:t>Work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focuses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on</a:t>
            </a:r>
            <a:r>
              <a:rPr lang="es-ES" dirty="0" smtClean="0">
                <a:solidFill>
                  <a:srgbClr val="000000"/>
                </a:solidFill>
              </a:rPr>
              <a:t> nuclear pitch </a:t>
            </a:r>
            <a:r>
              <a:rPr lang="es-ES" dirty="0" err="1" smtClean="0">
                <a:solidFill>
                  <a:srgbClr val="000000"/>
                </a:solidFill>
              </a:rPr>
              <a:t>accents</a:t>
            </a:r>
            <a:r>
              <a:rPr lang="es-ES" dirty="0" smtClean="0">
                <a:solidFill>
                  <a:srgbClr val="000000"/>
                </a:solidFill>
              </a:rPr>
              <a:t> and </a:t>
            </a:r>
            <a:r>
              <a:rPr lang="es-ES" dirty="0" err="1" smtClean="0">
                <a:solidFill>
                  <a:srgbClr val="000000"/>
                </a:solidFill>
              </a:rPr>
              <a:t>not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prenuclear</a:t>
            </a:r>
            <a:r>
              <a:rPr lang="es-ES" dirty="0" smtClean="0">
                <a:solidFill>
                  <a:srgbClr val="000000"/>
                </a:solidFill>
              </a:rPr>
              <a:t> pitch </a:t>
            </a:r>
            <a:r>
              <a:rPr lang="es-ES" dirty="0" err="1" smtClean="0">
                <a:solidFill>
                  <a:srgbClr val="000000"/>
                </a:solidFill>
              </a:rPr>
              <a:t>accents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4353"/>
          </a:xfrm>
        </p:spPr>
        <p:txBody>
          <a:bodyPr/>
          <a:lstStyle/>
          <a:p>
            <a:r>
              <a:rPr lang="es-ES" b="1" dirty="0" err="1" smtClean="0"/>
              <a:t>Research</a:t>
            </a:r>
            <a:r>
              <a:rPr lang="es-ES" b="1" dirty="0" smtClean="0"/>
              <a:t> </a:t>
            </a:r>
            <a:r>
              <a:rPr lang="es-ES" b="1" dirty="0" err="1" smtClean="0"/>
              <a:t>questions</a:t>
            </a:r>
            <a:r>
              <a:rPr lang="es-ES" b="1" dirty="0" smtClean="0"/>
              <a:t>/</a:t>
            </a:r>
            <a:r>
              <a:rPr lang="es-ES" b="1" dirty="0" err="1" smtClean="0"/>
              <a:t>goals</a:t>
            </a:r>
            <a:endParaRPr lang="es-ES" sz="4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57200" y="1830070"/>
            <a:ext cx="4041648" cy="452628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H+L* not uncommon in nuclear position, but H+L* in </a:t>
            </a:r>
            <a:r>
              <a:rPr lang="en-US" dirty="0" err="1" smtClean="0">
                <a:solidFill>
                  <a:srgbClr val="000000"/>
                </a:solidFill>
              </a:rPr>
              <a:t>prenuclear</a:t>
            </a:r>
            <a:r>
              <a:rPr lang="en-US" dirty="0" smtClean="0">
                <a:solidFill>
                  <a:srgbClr val="000000"/>
                </a:solidFill>
              </a:rPr>
              <a:t> position? </a:t>
            </a:r>
            <a:r>
              <a:rPr lang="en-US" sz="1900" dirty="0" smtClean="0">
                <a:solidFill>
                  <a:srgbClr val="000000"/>
                </a:solidFill>
              </a:rPr>
              <a:t>(maybe this is what is driving folk intuitions)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Here we focus </a:t>
            </a:r>
            <a:r>
              <a:rPr lang="en-US" b="1" dirty="0" smtClean="0">
                <a:solidFill>
                  <a:srgbClr val="000000"/>
                </a:solidFill>
              </a:rPr>
              <a:t>on Bogotá Spanish</a:t>
            </a:r>
            <a:r>
              <a:rPr lang="en-US" dirty="0" smtClean="0">
                <a:solidFill>
                  <a:srgbClr val="000000"/>
                </a:solidFill>
              </a:rPr>
              <a:t> (col. </a:t>
            </a:r>
            <a:r>
              <a:rPr lang="en-US" i="1" dirty="0" err="1">
                <a:solidFill>
                  <a:srgbClr val="000000"/>
                </a:solidFill>
              </a:rPr>
              <a:t>r</a:t>
            </a:r>
            <a:r>
              <a:rPr lang="en-US" i="1" dirty="0" err="1" smtClean="0">
                <a:solidFill>
                  <a:srgbClr val="000000"/>
                </a:solidFill>
              </a:rPr>
              <a:t>olo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Spanish)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 ask: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Can we confirm the appearance of H+L* in </a:t>
            </a:r>
            <a:r>
              <a:rPr lang="en-US" dirty="0" err="1" smtClean="0">
                <a:solidFill>
                  <a:srgbClr val="000000"/>
                </a:solidFill>
              </a:rPr>
              <a:t>prenuclear</a:t>
            </a:r>
            <a:r>
              <a:rPr lang="en-US" dirty="0" smtClean="0">
                <a:solidFill>
                  <a:srgbClr val="000000"/>
                </a:solidFill>
              </a:rPr>
              <a:t> position?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Prior work shows that it appears across utterance types, but are there specific utterance types that favor </a:t>
            </a:r>
            <a:r>
              <a:rPr lang="en-US" dirty="0" err="1" smtClean="0">
                <a:solidFill>
                  <a:srgbClr val="000000"/>
                </a:solidFill>
              </a:rPr>
              <a:t>prenuclear</a:t>
            </a:r>
            <a:r>
              <a:rPr lang="en-US" dirty="0" smtClean="0">
                <a:solidFill>
                  <a:srgbClr val="000000"/>
                </a:solidFill>
              </a:rPr>
              <a:t> H+L* ?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5123" b="5123"/>
          <a:stretch>
            <a:fillRect/>
          </a:stretch>
        </p:blipFill>
        <p:spPr/>
      </p:pic>
      <p:sp>
        <p:nvSpPr>
          <p:cNvPr id="10" name="Oval 9"/>
          <p:cNvSpPr/>
          <p:nvPr/>
        </p:nvSpPr>
        <p:spPr>
          <a:xfrm>
            <a:off x="6305176" y="3600824"/>
            <a:ext cx="821765" cy="896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Method</a:t>
            </a:r>
            <a:r>
              <a:rPr lang="es-ES" b="1" dirty="0" smtClean="0"/>
              <a:t>:</a:t>
            </a:r>
            <a:br>
              <a:rPr lang="es-ES" b="1" dirty="0" smtClean="0"/>
            </a:br>
            <a:r>
              <a:rPr lang="es-ES" sz="4400" b="1" dirty="0" err="1" smtClean="0"/>
              <a:t>Participants</a:t>
            </a:r>
            <a:endParaRPr lang="es-ES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353" y="1600200"/>
            <a:ext cx="8522447" cy="4525963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6 </a:t>
            </a:r>
            <a:r>
              <a:rPr lang="es-ES" dirty="0" err="1" smtClean="0">
                <a:solidFill>
                  <a:schemeClr val="tx1"/>
                </a:solidFill>
              </a:rPr>
              <a:t>participants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Females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In </a:t>
            </a:r>
            <a:r>
              <a:rPr lang="es-ES" dirty="0" err="1" smtClean="0">
                <a:solidFill>
                  <a:schemeClr val="tx1"/>
                </a:solidFill>
              </a:rPr>
              <a:t>their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twenties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From</a:t>
            </a:r>
            <a:r>
              <a:rPr lang="es-ES" dirty="0" smtClean="0">
                <a:solidFill>
                  <a:schemeClr val="tx1"/>
                </a:solidFill>
              </a:rPr>
              <a:t> Bogotá</a:t>
            </a:r>
          </a:p>
          <a:p>
            <a:pPr lvl="2"/>
            <a:r>
              <a:rPr lang="es-ES" dirty="0" smtClean="0">
                <a:solidFill>
                  <a:schemeClr val="tx1"/>
                </a:solidFill>
              </a:rPr>
              <a:t>North: 3 </a:t>
            </a:r>
            <a:r>
              <a:rPr lang="es-ES" dirty="0" err="1" smtClean="0">
                <a:solidFill>
                  <a:schemeClr val="tx1"/>
                </a:solidFill>
              </a:rPr>
              <a:t>participants</a:t>
            </a:r>
            <a:endParaRPr lang="es-ES" dirty="0" smtClean="0">
              <a:solidFill>
                <a:schemeClr val="tx1"/>
              </a:solidFill>
            </a:endParaRPr>
          </a:p>
          <a:p>
            <a:pPr lvl="2"/>
            <a:r>
              <a:rPr lang="es-ES" dirty="0" smtClean="0">
                <a:solidFill>
                  <a:schemeClr val="tx1"/>
                </a:solidFill>
              </a:rPr>
              <a:t>South: 3 </a:t>
            </a:r>
            <a:r>
              <a:rPr lang="es-ES" dirty="0" err="1" smtClean="0">
                <a:solidFill>
                  <a:schemeClr val="tx1"/>
                </a:solidFill>
              </a:rPr>
              <a:t>participants</a:t>
            </a:r>
            <a:endParaRPr lang="es-E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65" y="2315882"/>
            <a:ext cx="5692588" cy="3653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V="1">
            <a:off x="3412665" y="2823882"/>
            <a:ext cx="1323688" cy="209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412665" y="3466353"/>
            <a:ext cx="4476276" cy="941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9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059" y="-209176"/>
            <a:ext cx="8725647" cy="1809376"/>
          </a:xfrm>
        </p:spPr>
        <p:txBody>
          <a:bodyPr/>
          <a:lstStyle/>
          <a:p>
            <a:r>
              <a:rPr lang="es-ES" sz="5000" b="1" dirty="0" err="1" smtClean="0"/>
              <a:t>Method</a:t>
            </a:r>
            <a:r>
              <a:rPr lang="es-ES" sz="5000" b="1" dirty="0" smtClean="0"/>
              <a:t>:</a:t>
            </a:r>
            <a:br>
              <a:rPr lang="es-ES" sz="5000" b="1" dirty="0" smtClean="0"/>
            </a:br>
            <a:r>
              <a:rPr lang="es-ES" sz="5000" b="1" dirty="0" err="1" smtClean="0"/>
              <a:t>Materials</a:t>
            </a:r>
            <a:endParaRPr lang="es-ES" sz="5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059" y="1600200"/>
            <a:ext cx="8447741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Discourse completion task (</a:t>
            </a:r>
            <a:r>
              <a:rPr lang="en-US" dirty="0" err="1" smtClean="0">
                <a:solidFill>
                  <a:srgbClr val="000000"/>
                </a:solidFill>
              </a:rPr>
              <a:t>Prieto</a:t>
            </a:r>
            <a:r>
              <a:rPr lang="en-US" dirty="0" smtClean="0">
                <a:solidFill>
                  <a:srgbClr val="000000"/>
                </a:solidFill>
              </a:rPr>
              <a:t> 2001, </a:t>
            </a:r>
            <a:r>
              <a:rPr lang="en-US" dirty="0" err="1" smtClean="0">
                <a:solidFill>
                  <a:srgbClr val="000000"/>
                </a:solidFill>
              </a:rPr>
              <a:t>Prieto</a:t>
            </a:r>
            <a:r>
              <a:rPr lang="en-US" dirty="0" smtClean="0">
                <a:solidFill>
                  <a:srgbClr val="000000"/>
                </a:solidFill>
              </a:rPr>
              <a:t> &amp; </a:t>
            </a:r>
            <a:r>
              <a:rPr lang="en-US" dirty="0" err="1" smtClean="0">
                <a:solidFill>
                  <a:srgbClr val="000000"/>
                </a:solidFill>
              </a:rPr>
              <a:t>Roseano</a:t>
            </a:r>
            <a:r>
              <a:rPr lang="en-US" dirty="0" smtClean="0">
                <a:solidFill>
                  <a:srgbClr val="000000"/>
                </a:solidFill>
              </a:rPr>
              <a:t> 2010)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Series of situations and pragmatic contexts to induce the participants to create a certain kind of response.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E.g. </a:t>
            </a:r>
            <a:r>
              <a:rPr lang="en-US" dirty="0" err="1" smtClean="0">
                <a:solidFill>
                  <a:srgbClr val="000000"/>
                </a:solidFill>
              </a:rPr>
              <a:t>Conoce</a:t>
            </a:r>
            <a:r>
              <a:rPr lang="en-US" dirty="0" smtClean="0">
                <a:solidFill>
                  <a:srgbClr val="000000"/>
                </a:solidFill>
              </a:rPr>
              <a:t> a dos </a:t>
            </a:r>
            <a:r>
              <a:rPr lang="en-US" dirty="0" err="1" smtClean="0">
                <a:solidFill>
                  <a:srgbClr val="000000"/>
                </a:solidFill>
              </a:rPr>
              <a:t>chicas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llaman</a:t>
            </a:r>
            <a:r>
              <a:rPr lang="en-US" dirty="0" smtClean="0">
                <a:solidFill>
                  <a:srgbClr val="000000"/>
                </a:solidFill>
              </a:rPr>
              <a:t> Marina,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rubia</a:t>
            </a:r>
            <a:r>
              <a:rPr lang="en-US" dirty="0" smtClean="0">
                <a:solidFill>
                  <a:srgbClr val="000000"/>
                </a:solidFill>
              </a:rPr>
              <a:t> y </a:t>
            </a:r>
            <a:r>
              <a:rPr lang="en-US" dirty="0" err="1" smtClean="0">
                <a:solidFill>
                  <a:srgbClr val="000000"/>
                </a:solidFill>
              </a:rPr>
              <a:t>otra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morena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Diga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hoy </a:t>
            </a:r>
            <a:r>
              <a:rPr lang="en-US" dirty="0" err="1" smtClean="0">
                <a:solidFill>
                  <a:srgbClr val="000000"/>
                </a:solidFill>
              </a:rPr>
              <a:t>vio</a:t>
            </a:r>
            <a:r>
              <a:rPr lang="en-US" dirty="0" smtClean="0">
                <a:solidFill>
                  <a:srgbClr val="000000"/>
                </a:solidFill>
              </a:rPr>
              <a:t> a la </a:t>
            </a:r>
            <a:r>
              <a:rPr lang="en-US" dirty="0" err="1" smtClean="0">
                <a:solidFill>
                  <a:srgbClr val="000000"/>
                </a:solidFill>
              </a:rPr>
              <a:t>morena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3"/>
            <a:r>
              <a:rPr lang="en-US" i="1" dirty="0" smtClean="0">
                <a:solidFill>
                  <a:srgbClr val="000000"/>
                </a:solidFill>
              </a:rPr>
              <a:t>Hoy vi a Marina, la </a:t>
            </a:r>
            <a:r>
              <a:rPr lang="en-US" i="1" dirty="0" err="1" smtClean="0">
                <a:solidFill>
                  <a:srgbClr val="000000"/>
                </a:solidFill>
              </a:rPr>
              <a:t>morena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Utterance types: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Declaratives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Yes/no questions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Wh</a:t>
            </a:r>
            <a:r>
              <a:rPr lang="en-US" dirty="0" smtClean="0">
                <a:solidFill>
                  <a:srgbClr val="000000"/>
                </a:solidFill>
              </a:rPr>
              <a:t>- questions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Reiterative interrogatives.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Imperatives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Vocatives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420 target utterances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70/speaker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1388 tokens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231/speaker</a:t>
            </a:r>
            <a:endParaRPr lang="en-US" dirty="0">
              <a:solidFill>
                <a:srgbClr val="000000"/>
              </a:solidFill>
            </a:endParaRPr>
          </a:p>
          <a:p>
            <a:endParaRPr lang="es-ES" dirty="0" smtClean="0">
              <a:solidFill>
                <a:srgbClr val="000000"/>
              </a:solidFill>
            </a:endParaRPr>
          </a:p>
          <a:p>
            <a:pPr lvl="1"/>
            <a:endParaRPr lang="es-ES" dirty="0" smtClean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Method</a:t>
            </a:r>
            <a:r>
              <a:rPr lang="es-ES" b="1" dirty="0" smtClean="0"/>
              <a:t>:</a:t>
            </a:r>
            <a:br>
              <a:rPr lang="es-ES" b="1" dirty="0" smtClean="0"/>
            </a:br>
            <a:r>
              <a:rPr lang="es-ES" sz="4400" b="1" dirty="0" err="1" smtClean="0"/>
              <a:t>Procedures</a:t>
            </a:r>
            <a:r>
              <a:rPr lang="es-ES" sz="4400" b="1" dirty="0" smtClean="0"/>
              <a:t> &amp; </a:t>
            </a:r>
            <a:r>
              <a:rPr lang="es-ES" sz="4400" b="1" dirty="0" err="1" smtClean="0"/>
              <a:t>Analysis</a:t>
            </a:r>
            <a:endParaRPr lang="es-ES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950518"/>
            <a:ext cx="8648053" cy="49074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Recordings were made in the participants’ homes and in the lab.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Tokens analyzed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dirty="0" smtClean="0">
                <a:solidFill>
                  <a:srgbClr val="000000"/>
                </a:solidFill>
              </a:rPr>
              <a:t>PRAAT.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 was transcribed using </a:t>
            </a:r>
            <a:r>
              <a:rPr lang="en-US" dirty="0" err="1" smtClean="0">
                <a:solidFill>
                  <a:srgbClr val="000000"/>
                </a:solidFill>
              </a:rPr>
              <a:t>Sp_ToBI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s-ES" dirty="0" smtClean="0">
                <a:solidFill>
                  <a:srgbClr val="000000"/>
                </a:solidFill>
              </a:rPr>
              <a:t>Estebas </a:t>
            </a:r>
            <a:r>
              <a:rPr lang="es-ES" dirty="0" err="1" smtClean="0">
                <a:solidFill>
                  <a:srgbClr val="000000"/>
                </a:solidFill>
              </a:rPr>
              <a:t>Vilaplana</a:t>
            </a:r>
            <a:r>
              <a:rPr lang="es-ES" dirty="0" smtClean="0">
                <a:solidFill>
                  <a:srgbClr val="000000"/>
                </a:solidFill>
              </a:rPr>
              <a:t>, E. &amp; Prieto, P., 2009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</a:p>
          <a:p>
            <a:endParaRPr lang="es-ES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5176"/>
          </a:xfrm>
        </p:spPr>
        <p:txBody>
          <a:bodyPr/>
          <a:lstStyle/>
          <a:p>
            <a:r>
              <a:rPr lang="en-US" b="1" dirty="0" smtClean="0"/>
              <a:t>Analysis/Results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3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Mixed effects logistic regression.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Dep. Variable</a:t>
            </a:r>
            <a:r>
              <a:rPr lang="en-US" i="1" dirty="0" smtClean="0">
                <a:solidFill>
                  <a:srgbClr val="000000"/>
                </a:solidFill>
              </a:rPr>
              <a:t>: H+L* presence</a:t>
            </a:r>
            <a:r>
              <a:rPr lang="en-US" dirty="0" smtClean="0">
                <a:solidFill>
                  <a:srgbClr val="000000"/>
                </a:solidFill>
              </a:rPr>
              <a:t> vs. </a:t>
            </a:r>
            <a:r>
              <a:rPr lang="en-US" i="1" dirty="0" smtClean="0">
                <a:solidFill>
                  <a:srgbClr val="000000"/>
                </a:solidFill>
              </a:rPr>
              <a:t>non-presence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Possible predictors: </a:t>
            </a:r>
            <a:r>
              <a:rPr lang="en-US" i="1" dirty="0" smtClean="0">
                <a:solidFill>
                  <a:srgbClr val="000000"/>
                </a:solidFill>
              </a:rPr>
              <a:t>Position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prenuclear</a:t>
            </a:r>
            <a:r>
              <a:rPr lang="en-US" dirty="0" smtClean="0">
                <a:solidFill>
                  <a:srgbClr val="000000"/>
                </a:solidFill>
              </a:rPr>
              <a:t> vs. nuclear) and </a:t>
            </a:r>
            <a:r>
              <a:rPr lang="en-US" i="1" dirty="0" smtClean="0">
                <a:solidFill>
                  <a:srgbClr val="000000"/>
                </a:solidFill>
              </a:rPr>
              <a:t>Utterance Type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Position </a:t>
            </a:r>
            <a:r>
              <a:rPr lang="en-US" sz="2000" dirty="0" smtClean="0">
                <a:solidFill>
                  <a:srgbClr val="000000"/>
                </a:solidFill>
              </a:rPr>
              <a:t>was selected as a significant predictor –   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H+L* found significantly more in </a:t>
            </a:r>
            <a:r>
              <a:rPr lang="en-US" sz="2000" b="1" dirty="0" err="1" smtClean="0">
                <a:solidFill>
                  <a:srgbClr val="000000"/>
                </a:solidFill>
              </a:rPr>
              <a:t>prenuclear</a:t>
            </a:r>
            <a:r>
              <a:rPr lang="en-US" sz="2000" dirty="0" smtClean="0">
                <a:solidFill>
                  <a:srgbClr val="000000"/>
                </a:solidFill>
              </a:rPr>
              <a:t> position vs. nuclear position (p&lt;0.001).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Further, we looked at the effect of </a:t>
            </a:r>
            <a:r>
              <a:rPr lang="en-US" sz="2000" b="1" dirty="0" smtClean="0">
                <a:solidFill>
                  <a:srgbClr val="000000"/>
                </a:solidFill>
              </a:rPr>
              <a:t>Utterance type </a:t>
            </a:r>
            <a:r>
              <a:rPr lang="en-US" sz="2000" dirty="0" smtClean="0">
                <a:solidFill>
                  <a:srgbClr val="000000"/>
                </a:solidFill>
              </a:rPr>
              <a:t>on </a:t>
            </a:r>
            <a:r>
              <a:rPr lang="en-US" sz="2000" dirty="0" err="1" smtClean="0">
                <a:solidFill>
                  <a:srgbClr val="000000"/>
                </a:solidFill>
              </a:rPr>
              <a:t>prenuclear</a:t>
            </a:r>
            <a:r>
              <a:rPr lang="en-US" sz="2000" dirty="0" smtClean="0">
                <a:solidFill>
                  <a:srgbClr val="000000"/>
                </a:solidFill>
              </a:rPr>
              <a:t> H+L*s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None of the utterance types were shown to be significant predictors of H+L* presence in </a:t>
            </a:r>
            <a:r>
              <a:rPr lang="en-US" sz="2000" dirty="0" err="1" smtClean="0">
                <a:solidFill>
                  <a:srgbClr val="000000"/>
                </a:solidFill>
              </a:rPr>
              <a:t>prenuclear</a:t>
            </a:r>
            <a:r>
              <a:rPr lang="en-US" sz="2000" dirty="0" smtClean="0">
                <a:solidFill>
                  <a:srgbClr val="000000"/>
                </a:solidFill>
              </a:rPr>
              <a:t> position.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9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/>
              </a:rPr>
              <a:t>RESULTS</a:t>
            </a:r>
            <a:br>
              <a:rPr lang="en-US" b="1" dirty="0" smtClean="0">
                <a:cs typeface="Times New Roman"/>
              </a:rPr>
            </a:br>
            <a:r>
              <a:rPr lang="en-US" b="1" dirty="0" smtClean="0">
                <a:cs typeface="Times New Roman"/>
              </a:rPr>
              <a:t>Overall pitch accent use</a:t>
            </a:r>
            <a:endParaRPr lang="en-US" b="1" dirty="0"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965" y="3680734"/>
            <a:ext cx="247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H+L* is the most frequently used pitch accent in the corpus.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927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8" y="2046941"/>
            <a:ext cx="6189881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9647"/>
          </a:xfrm>
        </p:spPr>
        <p:txBody>
          <a:bodyPr/>
          <a:lstStyle/>
          <a:p>
            <a:r>
              <a:rPr lang="en-US" b="1" dirty="0">
                <a:cs typeface="Times New Roman"/>
              </a:rPr>
              <a:t>PAs in </a:t>
            </a:r>
            <a:r>
              <a:rPr lang="en-US" b="1" dirty="0" err="1">
                <a:cs typeface="Times New Roman"/>
              </a:rPr>
              <a:t>prenuclear</a:t>
            </a:r>
            <a:r>
              <a:rPr lang="en-US" b="1" dirty="0">
                <a:cs typeface="Times New Roman"/>
              </a:rPr>
              <a:t> position</a:t>
            </a:r>
            <a:endParaRPr lang="en-US" b="1" dirty="0"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457199" y="399741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3" y="2021991"/>
            <a:ext cx="7977817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9647"/>
          </a:xfrm>
        </p:spPr>
        <p:txBody>
          <a:bodyPr/>
          <a:lstStyle/>
          <a:p>
            <a:r>
              <a:rPr lang="en-US" b="1" dirty="0">
                <a:cs typeface="Times New Roman"/>
              </a:rPr>
              <a:t>PAs in </a:t>
            </a:r>
            <a:r>
              <a:rPr lang="en-US" b="1" dirty="0" err="1">
                <a:cs typeface="Times New Roman"/>
              </a:rPr>
              <a:t>prenuclear</a:t>
            </a:r>
            <a:r>
              <a:rPr lang="en-US" b="1" dirty="0">
                <a:cs typeface="Times New Roman"/>
              </a:rPr>
              <a:t> position</a:t>
            </a:r>
            <a:endParaRPr lang="en-US" b="1" dirty="0"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457199" y="399741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3" y="2021991"/>
            <a:ext cx="7977817" cy="4610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96204" y="4595062"/>
            <a:ext cx="1837990" cy="17380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6600" y="1966089"/>
            <a:ext cx="200508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L+&gt;H* and L*+H are the </a:t>
            </a:r>
            <a:r>
              <a:rPr lang="en-US" b="1" i="1" dirty="0" smtClean="0">
                <a:latin typeface="Times New Roman"/>
                <a:cs typeface="Times New Roman"/>
              </a:rPr>
              <a:t>least </a:t>
            </a:r>
            <a:r>
              <a:rPr lang="en-US" dirty="0" smtClean="0">
                <a:latin typeface="Times New Roman"/>
                <a:cs typeface="Times New Roman"/>
              </a:rPr>
              <a:t>common PAs in </a:t>
            </a:r>
            <a:r>
              <a:rPr lang="en-US" dirty="0" err="1" smtClean="0"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latin typeface="Times New Roman"/>
                <a:cs typeface="Times New Roman"/>
              </a:rPr>
              <a:t> position (although they only occur in </a:t>
            </a:r>
            <a:r>
              <a:rPr lang="en-US" dirty="0" err="1" smtClean="0"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latin typeface="Times New Roman"/>
                <a:cs typeface="Times New Roman"/>
              </a:rPr>
              <a:t> position)!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52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H+L* distribution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964018"/>
            <a:ext cx="70612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617168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H+L* used significantly more in </a:t>
            </a:r>
            <a:r>
              <a:rPr lang="en-US" dirty="0" err="1" smtClean="0"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latin typeface="Times New Roman"/>
                <a:cs typeface="Times New Roman"/>
              </a:rPr>
              <a:t> position vs. nuclear position. p&lt;0.005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135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5059"/>
          </a:xfrm>
        </p:spPr>
        <p:txBody>
          <a:bodyPr/>
          <a:lstStyle/>
          <a:p>
            <a:r>
              <a:rPr lang="en-US" b="1" dirty="0" smtClean="0"/>
              <a:t>Colombian Spanish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177677"/>
            <a:ext cx="7721600" cy="2917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849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b="1" dirty="0" smtClean="0"/>
              <a:t>Utterance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+L* was found in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position for all utterance types (except vocatives, but this is because vocatives did not show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PAs)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0118"/>
          </a:xfrm>
        </p:spPr>
        <p:txBody>
          <a:bodyPr/>
          <a:lstStyle/>
          <a:p>
            <a:r>
              <a:rPr lang="en-US" b="1" dirty="0" smtClean="0"/>
              <a:t>Yes-no question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82" y="1244600"/>
            <a:ext cx="8758512" cy="43478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70976" y="5942277"/>
            <a:ext cx="750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latin typeface="+mj-lt"/>
              </a:rPr>
              <a:t>Oye, ¿tú has visto a María?</a:t>
            </a:r>
            <a:endParaRPr lang="es-ES" sz="2400" i="1" dirty="0">
              <a:latin typeface="+mj-lt"/>
            </a:endParaRPr>
          </a:p>
        </p:txBody>
      </p:sp>
      <p:pic>
        <p:nvPicPr>
          <p:cNvPr id="9" name="tot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0478" y="278266"/>
            <a:ext cx="812800" cy="812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46715" y="1519590"/>
            <a:ext cx="1950116" cy="3855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68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792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5059"/>
          </a:xfrm>
        </p:spPr>
        <p:txBody>
          <a:bodyPr/>
          <a:lstStyle/>
          <a:p>
            <a:r>
              <a:rPr lang="en-US" b="1" dirty="0" smtClean="0"/>
              <a:t>Declarative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66" y="1257300"/>
            <a:ext cx="8686800" cy="43326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" y="6146401"/>
            <a:ext cx="808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latin typeface="+mj-lt"/>
              </a:rPr>
              <a:t>Yo viví muchísimo tiempo en Medellín.</a:t>
            </a:r>
            <a:endParaRPr lang="es-ES" sz="2400" i="1" dirty="0">
              <a:latin typeface="+mj-lt"/>
            </a:endParaRPr>
          </a:p>
        </p:txBody>
      </p:sp>
      <p:pic>
        <p:nvPicPr>
          <p:cNvPr id="7" name="medell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0478" y="255585"/>
            <a:ext cx="812800" cy="8128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63043" y="1519590"/>
            <a:ext cx="1315194" cy="3855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09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29" y="0"/>
            <a:ext cx="8985724" cy="1314824"/>
          </a:xfrm>
        </p:spPr>
        <p:txBody>
          <a:bodyPr/>
          <a:lstStyle/>
          <a:p>
            <a:r>
              <a:rPr lang="es-ES" b="1" dirty="0" err="1" smtClean="0"/>
              <a:t>Reiterative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 algn="ctr">
              <a:buNone/>
            </a:pPr>
            <a:endParaRPr lang="es-ES_tradnl" i="1" dirty="0" smtClean="0"/>
          </a:p>
          <a:p>
            <a:pPr marL="0" indent="0" algn="ctr">
              <a:buNone/>
            </a:pPr>
            <a:r>
              <a:rPr lang="es-ES_tradnl" i="1" dirty="0" smtClean="0">
                <a:solidFill>
                  <a:srgbClr val="000000"/>
                </a:solidFill>
              </a:rPr>
              <a:t>¿</a:t>
            </a:r>
            <a:r>
              <a:rPr lang="es-ES_tradnl" i="1" dirty="0">
                <a:solidFill>
                  <a:srgbClr val="000000"/>
                </a:solidFill>
              </a:rPr>
              <a:t>Dijiste que no vas a venir?</a:t>
            </a:r>
            <a:endParaRPr lang="es-E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_tradnl" dirty="0"/>
              <a:t> 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3" y="1519590"/>
            <a:ext cx="7410822" cy="36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bs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9435" y="424749"/>
            <a:ext cx="812800" cy="8128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058961" y="1519590"/>
            <a:ext cx="1315194" cy="3492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18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824"/>
          </a:xfrm>
        </p:spPr>
        <p:txBody>
          <a:bodyPr/>
          <a:lstStyle/>
          <a:p>
            <a:r>
              <a:rPr lang="en-US" b="1" dirty="0" smtClean="0"/>
              <a:t>Imperative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8962594" cy="4430764"/>
          </a:xfrm>
          <a:prstGeom prst="rect">
            <a:avLst/>
          </a:prstGeom>
        </p:spPr>
      </p:pic>
      <p:pic>
        <p:nvPicPr>
          <p:cNvPr id="7" name="mism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8936" y="502024"/>
            <a:ext cx="812800" cy="8128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7597" y="6356350"/>
            <a:ext cx="80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+mj-lt"/>
              </a:rPr>
              <a:t>¿No entendió? ¡Que venga para acá ahora mismo!</a:t>
            </a:r>
            <a:endParaRPr lang="es-ES" sz="2400" i="1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78688" y="1905157"/>
            <a:ext cx="1315194" cy="3855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095715" y="1905157"/>
            <a:ext cx="1315194" cy="3855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54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4353"/>
          </a:xfrm>
        </p:spPr>
        <p:txBody>
          <a:bodyPr/>
          <a:lstStyle/>
          <a:p>
            <a:r>
              <a:rPr lang="en-US" b="1" dirty="0" smtClean="0"/>
              <a:t>Utterance type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235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9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% PA by utterance type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956701"/>
              </p:ext>
            </p:extLst>
          </p:nvPr>
        </p:nvGraphicFramePr>
        <p:xfrm>
          <a:off x="823517" y="2057400"/>
          <a:ext cx="7500471" cy="388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594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/>
              </a:rPr>
              <a:t>Summary of findings</a:t>
            </a:r>
            <a:endParaRPr lang="en-US" b="1" dirty="0"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412"/>
            <a:ext cx="8229600" cy="41987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H+L* is most frequent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pitch accent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corpus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H+L* is most frequent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pitch accent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H+L*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ossible in both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and nuclear position, but more common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position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Typically preferred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PA regardless of utterance type (though it competes with H*)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two rising pitch accents typically claimed to occur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position are the two least frequent PAs in this position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6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/>
              </a:rPr>
              <a:t>Implications and </a:t>
            </a:r>
            <a:br>
              <a:rPr lang="en-US" b="1" dirty="0" smtClean="0">
                <a:cs typeface="Times New Roman"/>
              </a:rPr>
            </a:br>
            <a:r>
              <a:rPr lang="en-US" b="1" dirty="0" smtClean="0">
                <a:cs typeface="Times New Roman"/>
              </a:rPr>
              <a:t>future work</a:t>
            </a:r>
            <a:endParaRPr lang="en-US" b="1" dirty="0"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824"/>
            <a:ext cx="8229600" cy="430333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This variety behaves in quite a different way than other varieties of Spanish described to date.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Caution in describing “Spanish” as predominantly “rising”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position.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May provide good test case for what it means to “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hablar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cantadito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” – H+L* is found in most but not all varieties in nuclear position – does its appearance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prenuclear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position lead to perceived “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singsonginess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” by speakers of other dialects?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183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s-ES" b="1" dirty="0" err="1" smtClean="0"/>
              <a:t>References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62000"/>
            <a:ext cx="8462682" cy="5959475"/>
          </a:xfrm>
        </p:spPr>
        <p:txBody>
          <a:bodyPr>
            <a:noAutofit/>
          </a:bodyPr>
          <a:lstStyle/>
          <a:p>
            <a:pPr marL="358775" indent="-358775">
              <a:buNone/>
            </a:pPr>
            <a:r>
              <a:rPr lang="es-ES" sz="1200" dirty="0">
                <a:solidFill>
                  <a:srgbClr val="000000"/>
                </a:solidFill>
              </a:rPr>
              <a:t>Armstrong, M. E. 2010. </a:t>
            </a:r>
            <a:r>
              <a:rPr lang="es-ES" sz="1200" dirty="0" smtClean="0">
                <a:solidFill>
                  <a:srgbClr val="000000"/>
                </a:solidFill>
              </a:rPr>
              <a:t>Puerto </a:t>
            </a:r>
            <a:r>
              <a:rPr lang="es-ES" sz="1200" dirty="0" err="1" smtClean="0">
                <a:solidFill>
                  <a:srgbClr val="000000"/>
                </a:solidFill>
              </a:rPr>
              <a:t>Rican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Spanish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Intonation</a:t>
            </a:r>
            <a:r>
              <a:rPr lang="es-ES" sz="1200" dirty="0" smtClean="0">
                <a:solidFill>
                  <a:srgbClr val="000000"/>
                </a:solidFill>
              </a:rPr>
              <a:t>. </a:t>
            </a:r>
            <a:r>
              <a:rPr lang="es-ES" sz="1200" dirty="0" err="1" smtClean="0">
                <a:solidFill>
                  <a:srgbClr val="000000"/>
                </a:solidFill>
              </a:rPr>
              <a:t>Transcription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of </a:t>
            </a:r>
            <a:r>
              <a:rPr lang="es-ES" sz="1200" dirty="0" err="1">
                <a:solidFill>
                  <a:srgbClr val="000000"/>
                </a:solidFill>
              </a:rPr>
              <a:t>intonation</a:t>
            </a:r>
            <a:r>
              <a:rPr lang="es-ES" sz="1200" dirty="0">
                <a:solidFill>
                  <a:srgbClr val="000000"/>
                </a:solidFill>
              </a:rPr>
              <a:t> of </a:t>
            </a:r>
            <a:r>
              <a:rPr lang="es-ES" sz="1200" dirty="0" err="1">
                <a:solidFill>
                  <a:srgbClr val="000000"/>
                </a:solidFill>
              </a:rPr>
              <a:t>the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Spanish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language</a:t>
            </a:r>
            <a:r>
              <a:rPr lang="es-ES" sz="1200" dirty="0">
                <a:solidFill>
                  <a:srgbClr val="000000"/>
                </a:solidFill>
              </a:rPr>
              <a:t>, ed. </a:t>
            </a:r>
            <a:r>
              <a:rPr lang="es-ES" sz="1200" dirty="0" err="1">
                <a:solidFill>
                  <a:srgbClr val="000000"/>
                </a:solidFill>
              </a:rPr>
              <a:t>by</a:t>
            </a:r>
            <a:r>
              <a:rPr lang="es-ES" sz="1200" dirty="0">
                <a:solidFill>
                  <a:srgbClr val="000000"/>
                </a:solidFill>
              </a:rPr>
              <a:t> Pilar Prieto &amp; Paolo </a:t>
            </a:r>
            <a:r>
              <a:rPr lang="es-ES" sz="1200" dirty="0" err="1">
                <a:solidFill>
                  <a:srgbClr val="000000"/>
                </a:solidFill>
              </a:rPr>
              <a:t>Roseano</a:t>
            </a:r>
            <a:r>
              <a:rPr lang="es-ES" sz="1200" dirty="0">
                <a:solidFill>
                  <a:srgbClr val="000000"/>
                </a:solidFill>
              </a:rPr>
              <a:t>, 155-189. </a:t>
            </a:r>
            <a:r>
              <a:rPr lang="es-ES" sz="1200" dirty="0" err="1">
                <a:solidFill>
                  <a:srgbClr val="000000"/>
                </a:solidFill>
              </a:rPr>
              <a:t>Munich</a:t>
            </a:r>
            <a:r>
              <a:rPr lang="es-ES" sz="1200" dirty="0">
                <a:solidFill>
                  <a:srgbClr val="000000"/>
                </a:solidFill>
              </a:rPr>
              <a:t>: </a:t>
            </a:r>
            <a:r>
              <a:rPr lang="es-ES" sz="1200" dirty="0" err="1">
                <a:solidFill>
                  <a:srgbClr val="000000"/>
                </a:solidFill>
              </a:rPr>
              <a:t>Lincom</a:t>
            </a:r>
            <a:r>
              <a:rPr lang="es-ES" sz="1200" dirty="0">
                <a:solidFill>
                  <a:srgbClr val="000000"/>
                </a:solidFill>
              </a:rPr>
              <a:t> EUROPA.</a:t>
            </a:r>
          </a:p>
          <a:p>
            <a:pPr marL="358775" indent="-358775">
              <a:buNone/>
            </a:pPr>
            <a:r>
              <a:rPr lang="en-US" sz="1200" dirty="0" err="1">
                <a:solidFill>
                  <a:srgbClr val="000000"/>
                </a:solidFill>
              </a:rPr>
              <a:t>Díaz</a:t>
            </a:r>
            <a:r>
              <a:rPr lang="en-US" sz="1200" dirty="0">
                <a:solidFill>
                  <a:srgbClr val="000000"/>
                </a:solidFill>
              </a:rPr>
              <a:t> Campos, M., </a:t>
            </a:r>
            <a:r>
              <a:rPr lang="en-US" sz="1200" dirty="0" err="1">
                <a:solidFill>
                  <a:srgbClr val="000000"/>
                </a:solidFill>
              </a:rPr>
              <a:t>Trevis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McGory</a:t>
            </a:r>
            <a:r>
              <a:rPr lang="en-US" sz="1200" dirty="0">
                <a:solidFill>
                  <a:srgbClr val="000000"/>
                </a:solidFill>
              </a:rPr>
              <a:t>, J. 2002. La </a:t>
            </a:r>
            <a:r>
              <a:rPr lang="en-US" sz="1200" dirty="0" err="1">
                <a:solidFill>
                  <a:srgbClr val="000000"/>
                </a:solidFill>
              </a:rPr>
              <a:t>entonación</a:t>
            </a:r>
            <a:r>
              <a:rPr lang="en-US" sz="1200" dirty="0">
                <a:solidFill>
                  <a:srgbClr val="000000"/>
                </a:solidFill>
              </a:rPr>
              <a:t> en el </a:t>
            </a:r>
            <a:r>
              <a:rPr lang="en-US" sz="1200" dirty="0" err="1">
                <a:solidFill>
                  <a:srgbClr val="000000"/>
                </a:solidFill>
              </a:rPr>
              <a:t>español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América</a:t>
            </a:r>
            <a:r>
              <a:rPr lang="en-US" sz="1200" dirty="0">
                <a:solidFill>
                  <a:srgbClr val="000000"/>
                </a:solidFill>
              </a:rPr>
              <a:t>: Un studio </a:t>
            </a:r>
            <a:r>
              <a:rPr lang="en-US" sz="1200" dirty="0" err="1">
                <a:solidFill>
                  <a:srgbClr val="000000"/>
                </a:solidFill>
              </a:rPr>
              <a:t>acerca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ocho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dialectos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hispanoamericanos</a:t>
            </a:r>
            <a:r>
              <a:rPr lang="en-US" sz="1200" dirty="0">
                <a:solidFill>
                  <a:srgbClr val="000000"/>
                </a:solidFill>
              </a:rPr>
              <a:t>. In </a:t>
            </a:r>
            <a:r>
              <a:rPr lang="en-US" sz="1200" i="1" dirty="0" err="1">
                <a:solidFill>
                  <a:srgbClr val="000000"/>
                </a:solidFill>
              </a:rPr>
              <a:t>Boletín</a:t>
            </a:r>
            <a:r>
              <a:rPr lang="en-US" sz="1200" i="1" dirty="0">
                <a:solidFill>
                  <a:srgbClr val="000000"/>
                </a:solidFill>
              </a:rPr>
              <a:t> de </a:t>
            </a:r>
            <a:r>
              <a:rPr lang="en-US" sz="1200" i="1" dirty="0" err="1">
                <a:solidFill>
                  <a:srgbClr val="000000"/>
                </a:solidFill>
              </a:rPr>
              <a:t>Lingüística</a:t>
            </a:r>
            <a:r>
              <a:rPr lang="en-US" sz="1200" dirty="0">
                <a:solidFill>
                  <a:srgbClr val="000000"/>
                </a:solidFill>
              </a:rPr>
              <a:t>, 18, pp. 3-26. 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s-ES_tradnl" sz="1200" dirty="0">
                <a:solidFill>
                  <a:srgbClr val="000000"/>
                </a:solidFill>
              </a:rPr>
              <a:t>Escudero, D., Aguilar, L., </a:t>
            </a:r>
            <a:r>
              <a:rPr lang="es-ES_tradnl" sz="1200" dirty="0" err="1">
                <a:solidFill>
                  <a:srgbClr val="000000"/>
                </a:solidFill>
              </a:rPr>
              <a:t>Vanrell</a:t>
            </a:r>
            <a:r>
              <a:rPr lang="es-ES_tradnl" sz="1200" dirty="0">
                <a:solidFill>
                  <a:srgbClr val="000000"/>
                </a:solidFill>
              </a:rPr>
              <a:t>, M. M., Prieto, P. 2012. </a:t>
            </a:r>
            <a:r>
              <a:rPr lang="es-ES_tradnl" sz="1200" dirty="0" err="1">
                <a:solidFill>
                  <a:srgbClr val="000000"/>
                </a:solidFill>
              </a:rPr>
              <a:t>Analysis</a:t>
            </a:r>
            <a:r>
              <a:rPr lang="es-ES_tradnl" sz="1200" dirty="0">
                <a:solidFill>
                  <a:srgbClr val="000000"/>
                </a:solidFill>
              </a:rPr>
              <a:t> of inter-</a:t>
            </a:r>
            <a:r>
              <a:rPr lang="es-ES_tradnl" sz="1200" dirty="0" err="1">
                <a:solidFill>
                  <a:srgbClr val="000000"/>
                </a:solidFill>
              </a:rPr>
              <a:t>transcriber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consistency</a:t>
            </a:r>
            <a:r>
              <a:rPr lang="es-ES_tradnl" sz="1200" dirty="0">
                <a:solidFill>
                  <a:srgbClr val="000000"/>
                </a:solidFill>
              </a:rPr>
              <a:t> in </a:t>
            </a:r>
            <a:r>
              <a:rPr lang="es-ES_tradnl" sz="1200" dirty="0" err="1">
                <a:solidFill>
                  <a:srgbClr val="000000"/>
                </a:solidFill>
              </a:rPr>
              <a:t>the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Cat_ToBI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prosodic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labeling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system</a:t>
            </a:r>
            <a:r>
              <a:rPr lang="es-ES_tradnl" sz="1200" dirty="0">
                <a:solidFill>
                  <a:srgbClr val="000000"/>
                </a:solidFill>
              </a:rPr>
              <a:t>. In </a:t>
            </a:r>
            <a:r>
              <a:rPr lang="es-ES_tradnl" sz="1200" i="1" dirty="0" err="1">
                <a:solidFill>
                  <a:srgbClr val="000000"/>
                </a:solidFill>
              </a:rPr>
              <a:t>Speech</a:t>
            </a:r>
            <a:r>
              <a:rPr lang="es-ES_tradnl" sz="1200" i="1" dirty="0">
                <a:solidFill>
                  <a:srgbClr val="000000"/>
                </a:solidFill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</a:rPr>
              <a:t>Communication</a:t>
            </a:r>
            <a:r>
              <a:rPr lang="es-ES_tradnl" sz="1200" dirty="0">
                <a:solidFill>
                  <a:srgbClr val="000000"/>
                </a:solidFill>
              </a:rPr>
              <a:t>, 54, 566-582. 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s-ES_tradnl" sz="1200" dirty="0">
                <a:solidFill>
                  <a:srgbClr val="000000"/>
                </a:solidFill>
              </a:rPr>
              <a:t>Estebas </a:t>
            </a:r>
            <a:r>
              <a:rPr lang="es-ES_tradnl" sz="1200" dirty="0" err="1">
                <a:solidFill>
                  <a:srgbClr val="000000"/>
                </a:solidFill>
              </a:rPr>
              <a:t>Vilaplana</a:t>
            </a:r>
            <a:r>
              <a:rPr lang="es-ES_tradnl" sz="1200" dirty="0">
                <a:solidFill>
                  <a:srgbClr val="000000"/>
                </a:solidFill>
              </a:rPr>
              <a:t>, E. 2006. Word </a:t>
            </a:r>
            <a:r>
              <a:rPr lang="es-ES_tradnl" sz="1200" dirty="0" err="1">
                <a:solidFill>
                  <a:srgbClr val="000000"/>
                </a:solidFill>
              </a:rPr>
              <a:t>Edge</a:t>
            </a:r>
            <a:r>
              <a:rPr lang="es-ES_tradnl" sz="1200" dirty="0">
                <a:solidFill>
                  <a:srgbClr val="000000"/>
                </a:solidFill>
              </a:rPr>
              <a:t> Tones in </a:t>
            </a:r>
            <a:r>
              <a:rPr lang="es-ES_tradnl" sz="1200" dirty="0" err="1">
                <a:solidFill>
                  <a:srgbClr val="000000"/>
                </a:solidFill>
              </a:rPr>
              <a:t>Spanish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Prenuclear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Accents</a:t>
            </a:r>
            <a:r>
              <a:rPr lang="es-ES_tradnl" sz="1200" dirty="0">
                <a:solidFill>
                  <a:srgbClr val="000000"/>
                </a:solidFill>
              </a:rPr>
              <a:t>. </a:t>
            </a:r>
            <a:r>
              <a:rPr lang="es-ES_tradnl" sz="1200" i="1" dirty="0">
                <a:solidFill>
                  <a:srgbClr val="000000"/>
                </a:solidFill>
              </a:rPr>
              <a:t>Estudios de Fonética Experimental </a:t>
            </a:r>
            <a:r>
              <a:rPr lang="es-ES_tradnl" sz="1200" dirty="0">
                <a:solidFill>
                  <a:srgbClr val="000000"/>
                </a:solidFill>
              </a:rPr>
              <a:t>15: 11-42.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s-ES_tradnl" sz="1200" dirty="0">
                <a:solidFill>
                  <a:srgbClr val="000000"/>
                </a:solidFill>
              </a:rPr>
              <a:t>Estebas </a:t>
            </a:r>
            <a:r>
              <a:rPr lang="es-ES_tradnl" sz="1200" dirty="0" err="1">
                <a:solidFill>
                  <a:srgbClr val="000000"/>
                </a:solidFill>
              </a:rPr>
              <a:t>Vilaplana</a:t>
            </a:r>
            <a:r>
              <a:rPr lang="es-ES_tradnl" sz="1200" dirty="0">
                <a:solidFill>
                  <a:srgbClr val="000000"/>
                </a:solidFill>
              </a:rPr>
              <a:t>, E. 2007. </a:t>
            </a:r>
            <a:r>
              <a:rPr lang="es-ES_tradnl" sz="1200" dirty="0" err="1">
                <a:solidFill>
                  <a:srgbClr val="000000"/>
                </a:solidFill>
              </a:rPr>
              <a:t>The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phonological</a:t>
            </a:r>
            <a:r>
              <a:rPr lang="es-ES_tradnl" sz="1200" dirty="0">
                <a:solidFill>
                  <a:srgbClr val="000000"/>
                </a:solidFill>
              </a:rPr>
              <a:t> status of English and </a:t>
            </a:r>
            <a:r>
              <a:rPr lang="es-ES_tradnl" sz="1200" dirty="0" err="1">
                <a:solidFill>
                  <a:srgbClr val="000000"/>
                </a:solidFill>
              </a:rPr>
              <a:t>Spanish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r>
              <a:rPr lang="es-ES_tradnl" sz="1200" dirty="0" err="1">
                <a:solidFill>
                  <a:srgbClr val="000000"/>
                </a:solidFill>
              </a:rPr>
              <a:t>prenuclear</a:t>
            </a:r>
            <a:r>
              <a:rPr lang="es-ES_tradnl" sz="1200" dirty="0">
                <a:solidFill>
                  <a:srgbClr val="000000"/>
                </a:solidFill>
              </a:rPr>
              <a:t> F0 </a:t>
            </a:r>
            <a:r>
              <a:rPr lang="es-ES_tradnl" sz="1200" dirty="0" err="1">
                <a:solidFill>
                  <a:srgbClr val="000000"/>
                </a:solidFill>
              </a:rPr>
              <a:t>peaks</a:t>
            </a:r>
            <a:r>
              <a:rPr lang="es-ES_tradnl" sz="1200" dirty="0">
                <a:solidFill>
                  <a:srgbClr val="000000"/>
                </a:solidFill>
              </a:rPr>
              <a:t>. Atlantis: 39-5.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s-ES" sz="1200" dirty="0" err="1">
                <a:solidFill>
                  <a:srgbClr val="000000"/>
                </a:solidFill>
              </a:rPr>
              <a:t>Face</a:t>
            </a:r>
            <a:r>
              <a:rPr lang="es-ES" sz="1200" dirty="0">
                <a:solidFill>
                  <a:srgbClr val="000000"/>
                </a:solidFill>
              </a:rPr>
              <a:t>, T., Prieto, P. 2007. </a:t>
            </a:r>
            <a:r>
              <a:rPr lang="es-ES" sz="1200" dirty="0" err="1">
                <a:solidFill>
                  <a:srgbClr val="000000"/>
                </a:solidFill>
              </a:rPr>
              <a:t>Rising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accents</a:t>
            </a:r>
            <a:r>
              <a:rPr lang="es-ES" sz="1200" dirty="0">
                <a:solidFill>
                  <a:srgbClr val="000000"/>
                </a:solidFill>
              </a:rPr>
              <a:t> in </a:t>
            </a:r>
            <a:r>
              <a:rPr lang="es-ES" sz="1200" dirty="0" err="1">
                <a:solidFill>
                  <a:srgbClr val="000000"/>
                </a:solidFill>
              </a:rPr>
              <a:t>Castilian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Spanish</a:t>
            </a:r>
            <a:r>
              <a:rPr lang="es-ES" sz="1200" dirty="0">
                <a:solidFill>
                  <a:srgbClr val="000000"/>
                </a:solidFill>
              </a:rPr>
              <a:t>: a </a:t>
            </a:r>
            <a:r>
              <a:rPr lang="es-ES" sz="1200" dirty="0" err="1">
                <a:solidFill>
                  <a:srgbClr val="000000"/>
                </a:solidFill>
              </a:rPr>
              <a:t>revision</a:t>
            </a:r>
            <a:r>
              <a:rPr lang="es-ES" sz="1200" dirty="0">
                <a:solidFill>
                  <a:srgbClr val="000000"/>
                </a:solidFill>
              </a:rPr>
              <a:t> of </a:t>
            </a:r>
            <a:r>
              <a:rPr lang="es-ES" sz="1200" dirty="0" err="1">
                <a:solidFill>
                  <a:srgbClr val="000000"/>
                </a:solidFill>
              </a:rPr>
              <a:t>Sp-ToBI</a:t>
            </a:r>
            <a:r>
              <a:rPr lang="es-ES" sz="1200" dirty="0">
                <a:solidFill>
                  <a:srgbClr val="000000"/>
                </a:solidFill>
              </a:rPr>
              <a:t>. </a:t>
            </a:r>
            <a:r>
              <a:rPr lang="es-ES" sz="1200" i="1" dirty="0" err="1">
                <a:solidFill>
                  <a:srgbClr val="000000"/>
                </a:solidFill>
              </a:rPr>
              <a:t>Journal</a:t>
            </a:r>
            <a:r>
              <a:rPr lang="es-ES" sz="1200" i="1" dirty="0">
                <a:solidFill>
                  <a:srgbClr val="000000"/>
                </a:solidFill>
              </a:rPr>
              <a:t> of </a:t>
            </a:r>
            <a:r>
              <a:rPr lang="es-ES" sz="1200" i="1" dirty="0" err="1">
                <a:solidFill>
                  <a:srgbClr val="000000"/>
                </a:solidFill>
              </a:rPr>
              <a:t>Portuguese</a:t>
            </a:r>
            <a:r>
              <a:rPr lang="es-ES" sz="1200" i="1" dirty="0">
                <a:solidFill>
                  <a:srgbClr val="000000"/>
                </a:solidFill>
              </a:rPr>
              <a:t> </a:t>
            </a:r>
            <a:r>
              <a:rPr lang="es-ES" sz="1200" i="1" dirty="0" err="1">
                <a:solidFill>
                  <a:srgbClr val="000000"/>
                </a:solidFill>
              </a:rPr>
              <a:t>Linguistics</a:t>
            </a:r>
            <a:r>
              <a:rPr lang="es-ES" sz="1200" dirty="0">
                <a:solidFill>
                  <a:srgbClr val="000000"/>
                </a:solidFill>
              </a:rPr>
              <a:t> 6,1 (</a:t>
            </a:r>
            <a:r>
              <a:rPr lang="es-ES" sz="1200" dirty="0" err="1">
                <a:solidFill>
                  <a:srgbClr val="000000"/>
                </a:solidFill>
              </a:rPr>
              <a:t>special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issue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on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Prosody</a:t>
            </a:r>
            <a:r>
              <a:rPr lang="es-ES" sz="1200" dirty="0">
                <a:solidFill>
                  <a:srgbClr val="000000"/>
                </a:solidFill>
              </a:rPr>
              <a:t> of </a:t>
            </a:r>
            <a:r>
              <a:rPr lang="es-ES" sz="1200" dirty="0" err="1">
                <a:solidFill>
                  <a:srgbClr val="000000"/>
                </a:solidFill>
              </a:rPr>
              <a:t>Iberian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Languages</a:t>
            </a:r>
            <a:r>
              <a:rPr lang="es-ES" sz="1200" dirty="0">
                <a:solidFill>
                  <a:srgbClr val="000000"/>
                </a:solidFill>
              </a:rPr>
              <a:t>, ed. </a:t>
            </a:r>
            <a:r>
              <a:rPr lang="es-ES" sz="1200" dirty="0" err="1">
                <a:solidFill>
                  <a:srgbClr val="000000"/>
                </a:solidFill>
              </a:rPr>
              <a:t>by</a:t>
            </a:r>
            <a:r>
              <a:rPr lang="es-ES" sz="1200" dirty="0">
                <a:solidFill>
                  <a:srgbClr val="000000"/>
                </a:solidFill>
              </a:rPr>
              <a:t> G. Elordieta and M. </a:t>
            </a:r>
            <a:r>
              <a:rPr lang="es-ES" sz="1200" dirty="0" err="1">
                <a:solidFill>
                  <a:srgbClr val="000000"/>
                </a:solidFill>
              </a:rPr>
              <a:t>Vigário</a:t>
            </a:r>
            <a:r>
              <a:rPr lang="es-ES" sz="1200" dirty="0">
                <a:solidFill>
                  <a:srgbClr val="000000"/>
                </a:solidFill>
              </a:rPr>
              <a:t>), p. 117-146.</a:t>
            </a:r>
          </a:p>
          <a:p>
            <a:pPr marL="358775" indent="-358775">
              <a:buNone/>
            </a:pPr>
            <a:r>
              <a:rPr lang="en-US" sz="1200" dirty="0" err="1">
                <a:solidFill>
                  <a:srgbClr val="000000"/>
                </a:solidFill>
              </a:rPr>
              <a:t>Gussenhoven</a:t>
            </a:r>
            <a:r>
              <a:rPr lang="en-US" sz="1200" dirty="0">
                <a:solidFill>
                  <a:srgbClr val="000000"/>
                </a:solidFill>
              </a:rPr>
              <a:t>, C. 2004. </a:t>
            </a:r>
            <a:r>
              <a:rPr lang="en-US" sz="1200" i="1" dirty="0">
                <a:solidFill>
                  <a:srgbClr val="000000"/>
                </a:solidFill>
              </a:rPr>
              <a:t>The phonology of tone and intonation</a:t>
            </a:r>
            <a:r>
              <a:rPr lang="en-US" sz="1200" dirty="0">
                <a:solidFill>
                  <a:srgbClr val="000000"/>
                </a:solidFill>
              </a:rPr>
              <a:t>. Cambridge: Cambridge University Press.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n-US" sz="1200" dirty="0" err="1">
                <a:solidFill>
                  <a:srgbClr val="000000"/>
                </a:solidFill>
              </a:rPr>
              <a:t>Hualde</a:t>
            </a:r>
            <a:r>
              <a:rPr lang="en-US" sz="1200" dirty="0">
                <a:solidFill>
                  <a:srgbClr val="000000"/>
                </a:solidFill>
              </a:rPr>
              <a:t>, J.I. 2003. El </a:t>
            </a:r>
            <a:r>
              <a:rPr lang="en-US" sz="1200" dirty="0" err="1">
                <a:solidFill>
                  <a:srgbClr val="000000"/>
                </a:solidFill>
              </a:rPr>
              <a:t>modelo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métrico</a:t>
            </a:r>
            <a:r>
              <a:rPr lang="en-US" sz="1200" dirty="0">
                <a:solidFill>
                  <a:srgbClr val="000000"/>
                </a:solidFill>
              </a:rPr>
              <a:t> y </a:t>
            </a:r>
            <a:r>
              <a:rPr lang="en-US" sz="1200" dirty="0" err="1">
                <a:solidFill>
                  <a:srgbClr val="000000"/>
                </a:solidFill>
              </a:rPr>
              <a:t>autosegmental</a:t>
            </a:r>
            <a:r>
              <a:rPr lang="en-US" sz="1200" dirty="0">
                <a:solidFill>
                  <a:srgbClr val="000000"/>
                </a:solidFill>
              </a:rPr>
              <a:t>. In P. </a:t>
            </a:r>
            <a:r>
              <a:rPr lang="en-US" sz="1200" dirty="0" err="1">
                <a:solidFill>
                  <a:srgbClr val="000000"/>
                </a:solidFill>
              </a:rPr>
              <a:t>Prieto</a:t>
            </a:r>
            <a:r>
              <a:rPr lang="en-US" sz="1200" dirty="0">
                <a:solidFill>
                  <a:srgbClr val="000000"/>
                </a:solidFill>
              </a:rPr>
              <a:t> (ed.), </a:t>
            </a:r>
            <a:r>
              <a:rPr lang="en-US" sz="1200" i="1" dirty="0" err="1">
                <a:solidFill>
                  <a:srgbClr val="000000"/>
                </a:solidFill>
              </a:rPr>
              <a:t>Teorías</a:t>
            </a:r>
            <a:r>
              <a:rPr lang="en-US" sz="1200" i="1" dirty="0">
                <a:solidFill>
                  <a:srgbClr val="000000"/>
                </a:solidFill>
              </a:rPr>
              <a:t> de la </a:t>
            </a:r>
            <a:r>
              <a:rPr lang="en-US" sz="1200" i="1" dirty="0" err="1">
                <a:solidFill>
                  <a:srgbClr val="000000"/>
                </a:solidFill>
              </a:rPr>
              <a:t>entonación</a:t>
            </a:r>
            <a:r>
              <a:rPr lang="en-US" sz="1200" dirty="0">
                <a:solidFill>
                  <a:srgbClr val="000000"/>
                </a:solidFill>
              </a:rPr>
              <a:t>, 155-184. Barcelona: Ariel.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n-US" sz="1200" dirty="0" err="1">
                <a:solidFill>
                  <a:srgbClr val="000000"/>
                </a:solidFill>
              </a:rPr>
              <a:t>Hualde</a:t>
            </a:r>
            <a:r>
              <a:rPr lang="en-US" sz="1200" dirty="0">
                <a:solidFill>
                  <a:srgbClr val="000000"/>
                </a:solidFill>
              </a:rPr>
              <a:t>, J.I., P. </a:t>
            </a:r>
            <a:r>
              <a:rPr lang="en-US" sz="1200" dirty="0" err="1">
                <a:solidFill>
                  <a:srgbClr val="000000"/>
                </a:solidFill>
              </a:rPr>
              <a:t>Prieto</a:t>
            </a:r>
            <a:r>
              <a:rPr lang="en-US" sz="1200" dirty="0">
                <a:solidFill>
                  <a:srgbClr val="000000"/>
                </a:solidFill>
              </a:rPr>
              <a:t>. To appear in 2014. </a:t>
            </a:r>
            <a:r>
              <a:rPr lang="en-US" sz="1200" dirty="0" err="1">
                <a:solidFill>
                  <a:srgbClr val="000000"/>
                </a:solidFill>
              </a:rPr>
              <a:t>Intonational</a:t>
            </a:r>
            <a:r>
              <a:rPr lang="en-US" sz="1200" dirty="0">
                <a:solidFill>
                  <a:srgbClr val="000000"/>
                </a:solidFill>
              </a:rPr>
              <a:t> variation in Spanish: European and American varieties. In S. </a:t>
            </a:r>
            <a:r>
              <a:rPr lang="en-US" sz="1200" dirty="0" err="1">
                <a:solidFill>
                  <a:srgbClr val="000000"/>
                </a:solidFill>
              </a:rPr>
              <a:t>Frota</a:t>
            </a:r>
            <a:r>
              <a:rPr lang="en-US" sz="1200" dirty="0">
                <a:solidFill>
                  <a:srgbClr val="000000"/>
                </a:solidFill>
              </a:rPr>
              <a:t> &amp; P. </a:t>
            </a:r>
            <a:r>
              <a:rPr lang="en-US" sz="1200" dirty="0" err="1">
                <a:solidFill>
                  <a:srgbClr val="000000"/>
                </a:solidFill>
              </a:rPr>
              <a:t>Prieto</a:t>
            </a:r>
            <a:r>
              <a:rPr lang="en-US" sz="1200" dirty="0">
                <a:solidFill>
                  <a:srgbClr val="000000"/>
                </a:solidFill>
              </a:rPr>
              <a:t> (eds.), </a:t>
            </a:r>
            <a:r>
              <a:rPr lang="en-US" sz="1200" i="1" dirty="0" err="1">
                <a:solidFill>
                  <a:srgbClr val="000000"/>
                </a:solidFill>
              </a:rPr>
              <a:t>Intonational</a:t>
            </a:r>
            <a:r>
              <a:rPr lang="en-US" sz="1200" i="1" dirty="0">
                <a:solidFill>
                  <a:srgbClr val="000000"/>
                </a:solidFill>
              </a:rPr>
              <a:t> variation in Romance</a:t>
            </a:r>
            <a:r>
              <a:rPr lang="en-US" sz="1200" dirty="0">
                <a:solidFill>
                  <a:srgbClr val="000000"/>
                </a:solidFill>
              </a:rPr>
              <a:t>. Oxford: Oxford University Press.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s-ES" sz="1200" dirty="0">
                <a:solidFill>
                  <a:srgbClr val="000000"/>
                </a:solidFill>
              </a:rPr>
              <a:t>Prieto, P. 2001. </a:t>
            </a:r>
            <a:r>
              <a:rPr lang="es-ES" sz="1200" dirty="0" err="1">
                <a:solidFill>
                  <a:srgbClr val="000000"/>
                </a:solidFill>
              </a:rPr>
              <a:t>L’entonació</a:t>
            </a:r>
            <a:r>
              <a:rPr lang="es-ES" sz="1200" dirty="0">
                <a:solidFill>
                  <a:srgbClr val="000000"/>
                </a:solidFill>
              </a:rPr>
              <a:t> dialectal del </a:t>
            </a:r>
            <a:r>
              <a:rPr lang="es-ES" sz="1200" dirty="0" err="1">
                <a:solidFill>
                  <a:srgbClr val="000000"/>
                </a:solidFill>
              </a:rPr>
              <a:t>català</a:t>
            </a:r>
            <a:r>
              <a:rPr lang="es-ES" sz="1200" dirty="0">
                <a:solidFill>
                  <a:srgbClr val="000000"/>
                </a:solidFill>
              </a:rPr>
              <a:t>: el cas de les frases </a:t>
            </a:r>
            <a:r>
              <a:rPr lang="es-ES" sz="1200" dirty="0" err="1">
                <a:solidFill>
                  <a:srgbClr val="000000"/>
                </a:solidFill>
              </a:rPr>
              <a:t>interrogatives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absolutes</a:t>
            </a:r>
            <a:r>
              <a:rPr lang="es-ES" sz="1200" dirty="0">
                <a:solidFill>
                  <a:srgbClr val="000000"/>
                </a:solidFill>
              </a:rPr>
              <a:t>». In: </a:t>
            </a:r>
            <a:r>
              <a:rPr lang="es-ES" sz="1200" dirty="0" err="1">
                <a:solidFill>
                  <a:srgbClr val="000000"/>
                </a:solidFill>
              </a:rPr>
              <a:t>Bover</a:t>
            </a:r>
            <a:r>
              <a:rPr lang="es-ES" sz="1200" dirty="0">
                <a:solidFill>
                  <a:srgbClr val="000000"/>
                </a:solidFill>
              </a:rPr>
              <a:t>, A.; </a:t>
            </a:r>
            <a:r>
              <a:rPr lang="es-ES" sz="1200" dirty="0" err="1">
                <a:solidFill>
                  <a:srgbClr val="000000"/>
                </a:solidFill>
              </a:rPr>
              <a:t>Lloret</a:t>
            </a:r>
            <a:r>
              <a:rPr lang="es-ES" sz="1200" dirty="0">
                <a:solidFill>
                  <a:srgbClr val="000000"/>
                </a:solidFill>
              </a:rPr>
              <a:t>, M. R.; Vidal-</a:t>
            </a:r>
            <a:r>
              <a:rPr lang="es-ES" sz="1200" dirty="0" err="1">
                <a:solidFill>
                  <a:srgbClr val="000000"/>
                </a:solidFill>
              </a:rPr>
              <a:t>Tibbits</a:t>
            </a:r>
            <a:r>
              <a:rPr lang="es-ES" sz="1200" dirty="0">
                <a:solidFill>
                  <a:srgbClr val="000000"/>
                </a:solidFill>
              </a:rPr>
              <a:t>, M. (eds.). </a:t>
            </a:r>
            <a:r>
              <a:rPr lang="es-ES" sz="1200" i="1" dirty="0" err="1">
                <a:solidFill>
                  <a:srgbClr val="000000"/>
                </a:solidFill>
              </a:rPr>
              <a:t>Actes</a:t>
            </a:r>
            <a:r>
              <a:rPr lang="es-ES" sz="1200" i="1" dirty="0">
                <a:solidFill>
                  <a:srgbClr val="000000"/>
                </a:solidFill>
              </a:rPr>
              <a:t> del </a:t>
            </a:r>
            <a:r>
              <a:rPr lang="es-ES" sz="1200" i="1" dirty="0" err="1">
                <a:solidFill>
                  <a:srgbClr val="000000"/>
                </a:solidFill>
              </a:rPr>
              <a:t>Novè</a:t>
            </a:r>
            <a:r>
              <a:rPr lang="es-ES" sz="1200" i="1" dirty="0">
                <a:solidFill>
                  <a:srgbClr val="000000"/>
                </a:solidFill>
              </a:rPr>
              <a:t> </a:t>
            </a:r>
            <a:r>
              <a:rPr lang="es-ES" sz="1200" i="1" dirty="0" err="1">
                <a:solidFill>
                  <a:srgbClr val="000000"/>
                </a:solidFill>
              </a:rPr>
              <a:t>Col·loqui</a:t>
            </a:r>
            <a:r>
              <a:rPr lang="es-ES" sz="1200" i="1" dirty="0">
                <a:solidFill>
                  <a:srgbClr val="000000"/>
                </a:solidFill>
              </a:rPr>
              <a:t> de la North American </a:t>
            </a:r>
            <a:r>
              <a:rPr lang="es-ES" sz="1200" i="1" dirty="0" err="1">
                <a:solidFill>
                  <a:srgbClr val="000000"/>
                </a:solidFill>
              </a:rPr>
              <a:t>Catalan</a:t>
            </a:r>
            <a:r>
              <a:rPr lang="es-ES" sz="1200" i="1" dirty="0">
                <a:solidFill>
                  <a:srgbClr val="000000"/>
                </a:solidFill>
              </a:rPr>
              <a:t> </a:t>
            </a:r>
            <a:r>
              <a:rPr lang="es-ES" sz="1200" i="1" dirty="0" err="1">
                <a:solidFill>
                  <a:srgbClr val="000000"/>
                </a:solidFill>
              </a:rPr>
              <a:t>Society</a:t>
            </a:r>
            <a:r>
              <a:rPr lang="es-ES" sz="1200" dirty="0">
                <a:solidFill>
                  <a:srgbClr val="000000"/>
                </a:solidFill>
              </a:rPr>
              <a:t> (Barcelona 1998). Biblioteca </a:t>
            </a:r>
            <a:r>
              <a:rPr lang="es-ES" sz="1200" dirty="0" err="1">
                <a:solidFill>
                  <a:srgbClr val="000000"/>
                </a:solidFill>
              </a:rPr>
              <a:t>Abat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Oliba</a:t>
            </a:r>
            <a:r>
              <a:rPr lang="es-ES" sz="1200" dirty="0">
                <a:solidFill>
                  <a:srgbClr val="000000"/>
                </a:solidFill>
              </a:rPr>
              <a:t>, 230. Barcelona: </a:t>
            </a:r>
            <a:r>
              <a:rPr lang="es-ES" sz="1200" dirty="0" err="1">
                <a:solidFill>
                  <a:srgbClr val="000000"/>
                </a:solidFill>
              </a:rPr>
              <a:t>Publicacions</a:t>
            </a:r>
            <a:r>
              <a:rPr lang="es-ES" sz="1200" dirty="0">
                <a:solidFill>
                  <a:srgbClr val="000000"/>
                </a:solidFill>
              </a:rPr>
              <a:t> de </a:t>
            </a:r>
            <a:r>
              <a:rPr lang="es-ES" sz="1200" dirty="0" err="1">
                <a:solidFill>
                  <a:srgbClr val="000000"/>
                </a:solidFill>
              </a:rPr>
              <a:t>l’Abadia</a:t>
            </a:r>
            <a:r>
              <a:rPr lang="es-ES" sz="1200" dirty="0">
                <a:solidFill>
                  <a:srgbClr val="000000"/>
                </a:solidFill>
              </a:rPr>
              <a:t> de Montserrat, p. 347-377.</a:t>
            </a:r>
          </a:p>
          <a:p>
            <a:pPr marL="358775" indent="-358775">
              <a:buNone/>
            </a:pPr>
            <a:r>
              <a:rPr lang="en-US" sz="1200" dirty="0" err="1">
                <a:solidFill>
                  <a:srgbClr val="000000"/>
                </a:solidFill>
              </a:rPr>
              <a:t>Prieto</a:t>
            </a:r>
            <a:r>
              <a:rPr lang="en-US" sz="1200" dirty="0">
                <a:solidFill>
                  <a:srgbClr val="000000"/>
                </a:solidFill>
              </a:rPr>
              <a:t>, P., </a:t>
            </a:r>
            <a:r>
              <a:rPr lang="en-US" sz="1200" dirty="0" err="1">
                <a:solidFill>
                  <a:srgbClr val="000000"/>
                </a:solidFill>
              </a:rPr>
              <a:t>Roseano</a:t>
            </a:r>
            <a:r>
              <a:rPr lang="en-US" sz="1200" dirty="0">
                <a:solidFill>
                  <a:srgbClr val="000000"/>
                </a:solidFill>
              </a:rPr>
              <a:t>, P. 2010. </a:t>
            </a:r>
            <a:r>
              <a:rPr lang="en-US" sz="1200" i="1" dirty="0">
                <a:solidFill>
                  <a:srgbClr val="000000"/>
                </a:solidFill>
              </a:rPr>
              <a:t>Transcription of intonation of the Spanish Language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München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en-US" sz="1200" dirty="0" err="1">
                <a:solidFill>
                  <a:srgbClr val="000000"/>
                </a:solidFill>
              </a:rPr>
              <a:t>Lincom</a:t>
            </a:r>
            <a:r>
              <a:rPr lang="en-US" sz="1200" dirty="0">
                <a:solidFill>
                  <a:srgbClr val="000000"/>
                </a:solidFill>
              </a:rPr>
              <a:t> Europa.  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n-US" sz="1200" dirty="0">
                <a:solidFill>
                  <a:srgbClr val="000000"/>
                </a:solidFill>
              </a:rPr>
              <a:t>Sosa, J.M. 1995. Nuclear and pre-nuclear tonal inventories and the phonology of Spanish declarative intonation. In </a:t>
            </a:r>
            <a:r>
              <a:rPr lang="en-US" sz="1200" i="1" dirty="0">
                <a:solidFill>
                  <a:srgbClr val="000000"/>
                </a:solidFill>
              </a:rPr>
              <a:t>Proceedings of the Thirteenth International Congress of Phonetic Sciences </a:t>
            </a:r>
            <a:r>
              <a:rPr lang="en-US" sz="1200" dirty="0">
                <a:solidFill>
                  <a:srgbClr val="000000"/>
                </a:solidFill>
              </a:rPr>
              <a:t>(K. </a:t>
            </a:r>
            <a:r>
              <a:rPr lang="en-US" sz="1200" dirty="0" err="1">
                <a:solidFill>
                  <a:srgbClr val="000000"/>
                </a:solidFill>
              </a:rPr>
              <a:t>Elenius</a:t>
            </a:r>
            <a:r>
              <a:rPr lang="en-US" sz="1200" dirty="0">
                <a:solidFill>
                  <a:srgbClr val="000000"/>
                </a:solidFill>
              </a:rPr>
              <a:t> &amp; R. </a:t>
            </a:r>
            <a:r>
              <a:rPr lang="en-US" sz="1200" dirty="0" err="1">
                <a:solidFill>
                  <a:srgbClr val="000000"/>
                </a:solidFill>
              </a:rPr>
              <a:t>Branderand</a:t>
            </a:r>
            <a:r>
              <a:rPr lang="en-US" sz="1200" dirty="0">
                <a:solidFill>
                  <a:srgbClr val="000000"/>
                </a:solidFill>
              </a:rPr>
              <a:t>, editors), pp. 646-649.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n-US" sz="1200" dirty="0">
                <a:solidFill>
                  <a:srgbClr val="000000"/>
                </a:solidFill>
              </a:rPr>
              <a:t>Sosa, J. M. 1999. </a:t>
            </a:r>
            <a:r>
              <a:rPr lang="en-US" sz="1200" i="1" dirty="0">
                <a:solidFill>
                  <a:srgbClr val="000000"/>
                </a:solidFill>
              </a:rPr>
              <a:t>La </a:t>
            </a:r>
            <a:r>
              <a:rPr lang="en-US" sz="1200" i="1" dirty="0" err="1">
                <a:solidFill>
                  <a:srgbClr val="000000"/>
                </a:solidFill>
              </a:rPr>
              <a:t>entonación</a:t>
            </a:r>
            <a:r>
              <a:rPr lang="en-US" sz="1200" i="1" dirty="0">
                <a:solidFill>
                  <a:srgbClr val="000000"/>
                </a:solidFill>
              </a:rPr>
              <a:t> del </a:t>
            </a:r>
            <a:r>
              <a:rPr lang="en-US" sz="1200" i="1" dirty="0" err="1">
                <a:solidFill>
                  <a:srgbClr val="000000"/>
                </a:solidFill>
              </a:rPr>
              <a:t>español</a:t>
            </a:r>
            <a:r>
              <a:rPr lang="en-US" sz="1200" i="1" dirty="0">
                <a:solidFill>
                  <a:srgbClr val="000000"/>
                </a:solidFill>
              </a:rPr>
              <a:t>. Su </a:t>
            </a:r>
            <a:r>
              <a:rPr lang="en-US" sz="1200" i="1" dirty="0" err="1">
                <a:solidFill>
                  <a:srgbClr val="000000"/>
                </a:solidFill>
              </a:rPr>
              <a:t>estructura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fónica</a:t>
            </a:r>
            <a:r>
              <a:rPr lang="en-US" sz="1200" i="1" dirty="0">
                <a:solidFill>
                  <a:srgbClr val="000000"/>
                </a:solidFill>
              </a:rPr>
              <a:t>, </a:t>
            </a:r>
            <a:r>
              <a:rPr lang="en-US" sz="1200" i="1" dirty="0" err="1">
                <a:solidFill>
                  <a:srgbClr val="000000"/>
                </a:solidFill>
              </a:rPr>
              <a:t>variabilidad</a:t>
            </a:r>
            <a:r>
              <a:rPr lang="en-US" sz="1200" i="1" dirty="0">
                <a:solidFill>
                  <a:srgbClr val="000000"/>
                </a:solidFill>
              </a:rPr>
              <a:t> y </a:t>
            </a:r>
            <a:r>
              <a:rPr lang="en-US" sz="1200" i="1" dirty="0" err="1">
                <a:solidFill>
                  <a:srgbClr val="000000"/>
                </a:solidFill>
              </a:rPr>
              <a:t>dialectología</a:t>
            </a:r>
            <a:r>
              <a:rPr lang="en-US" sz="1200" dirty="0">
                <a:solidFill>
                  <a:srgbClr val="000000"/>
                </a:solidFill>
              </a:rPr>
              <a:t>. Madrid: </a:t>
            </a:r>
            <a:r>
              <a:rPr lang="en-US" sz="1200" dirty="0" err="1">
                <a:solidFill>
                  <a:srgbClr val="000000"/>
                </a:solidFill>
              </a:rPr>
              <a:t>Cátedra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n-US" sz="1200" dirty="0">
                <a:solidFill>
                  <a:srgbClr val="000000"/>
                </a:solidFill>
              </a:rPr>
              <a:t>Toledo, G. 2008. </a:t>
            </a:r>
            <a:r>
              <a:rPr lang="en-US" sz="1200" dirty="0" err="1">
                <a:solidFill>
                  <a:srgbClr val="000000"/>
                </a:solidFill>
              </a:rPr>
              <a:t>Fonología</a:t>
            </a:r>
            <a:r>
              <a:rPr lang="en-US" sz="1200" dirty="0">
                <a:solidFill>
                  <a:srgbClr val="000000"/>
                </a:solidFill>
              </a:rPr>
              <a:t> de la </a:t>
            </a:r>
            <a:r>
              <a:rPr lang="en-US" sz="1200" dirty="0" err="1">
                <a:solidFill>
                  <a:srgbClr val="000000"/>
                </a:solidFill>
              </a:rPr>
              <a:t>frase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entonativa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i="1" dirty="0" err="1">
                <a:solidFill>
                  <a:srgbClr val="000000"/>
                </a:solidFill>
              </a:rPr>
              <a:t>Estudios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filológicos</a:t>
            </a:r>
            <a:r>
              <a:rPr lang="en-US" sz="1200" dirty="0">
                <a:solidFill>
                  <a:srgbClr val="000000"/>
                </a:solidFill>
              </a:rPr>
              <a:t> N. 43.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n-US" sz="1200" dirty="0" err="1">
                <a:solidFill>
                  <a:srgbClr val="000000"/>
                </a:solidFill>
              </a:rPr>
              <a:t>Velásquez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Upegui</a:t>
            </a:r>
            <a:r>
              <a:rPr lang="en-US" sz="1200" dirty="0">
                <a:solidFill>
                  <a:srgbClr val="000000"/>
                </a:solidFill>
              </a:rPr>
              <a:t>, E. P. 2013. </a:t>
            </a:r>
            <a:r>
              <a:rPr lang="en-US" sz="1200" i="1" dirty="0" err="1">
                <a:solidFill>
                  <a:srgbClr val="000000"/>
                </a:solidFill>
              </a:rPr>
              <a:t>Entonación</a:t>
            </a:r>
            <a:r>
              <a:rPr lang="en-US" sz="1200" i="1" dirty="0">
                <a:solidFill>
                  <a:srgbClr val="000000"/>
                </a:solidFill>
              </a:rPr>
              <a:t> del </a:t>
            </a:r>
            <a:r>
              <a:rPr lang="en-US" sz="1200" i="1" dirty="0" err="1">
                <a:solidFill>
                  <a:srgbClr val="000000"/>
                </a:solidFill>
              </a:rPr>
              <a:t>español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hablado</a:t>
            </a:r>
            <a:r>
              <a:rPr lang="en-US" sz="1200" i="1" dirty="0">
                <a:solidFill>
                  <a:srgbClr val="000000"/>
                </a:solidFill>
              </a:rPr>
              <a:t> en Colombia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Tesis</a:t>
            </a:r>
            <a:r>
              <a:rPr lang="en-US" sz="1200" dirty="0">
                <a:solidFill>
                  <a:srgbClr val="000000"/>
                </a:solidFill>
              </a:rPr>
              <a:t> doctoral. México, D.F.: El </a:t>
            </a:r>
            <a:r>
              <a:rPr lang="en-US" sz="1200" dirty="0" err="1">
                <a:solidFill>
                  <a:srgbClr val="000000"/>
                </a:solidFill>
              </a:rPr>
              <a:t>Colegio</a:t>
            </a:r>
            <a:r>
              <a:rPr lang="en-US" sz="1200" dirty="0">
                <a:solidFill>
                  <a:srgbClr val="000000"/>
                </a:solidFill>
              </a:rPr>
              <a:t> de México. </a:t>
            </a:r>
            <a:endParaRPr lang="es-ES" sz="1200" dirty="0">
              <a:solidFill>
                <a:srgbClr val="000000"/>
              </a:solidFill>
            </a:endParaRPr>
          </a:p>
          <a:p>
            <a:pPr marL="358775" indent="-358775">
              <a:buNone/>
            </a:pPr>
            <a:r>
              <a:rPr lang="es-ES" sz="1200" dirty="0">
                <a:solidFill>
                  <a:srgbClr val="000000"/>
                </a:solidFill>
              </a:rPr>
              <a:t>Willis, E. W. 2010. </a:t>
            </a:r>
            <a:r>
              <a:rPr lang="es-ES" sz="1200" dirty="0" err="1">
                <a:solidFill>
                  <a:srgbClr val="000000"/>
                </a:solidFill>
              </a:rPr>
              <a:t>Dominican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Spanish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Intonation</a:t>
            </a:r>
            <a:r>
              <a:rPr lang="es-ES" sz="1200" dirty="0">
                <a:solidFill>
                  <a:srgbClr val="000000"/>
                </a:solidFill>
              </a:rPr>
              <a:t>. </a:t>
            </a:r>
            <a:r>
              <a:rPr lang="es-ES" sz="1200" dirty="0" err="1">
                <a:solidFill>
                  <a:srgbClr val="000000"/>
                </a:solidFill>
              </a:rPr>
              <a:t>Transcription</a:t>
            </a:r>
            <a:r>
              <a:rPr lang="es-ES" sz="1200" dirty="0">
                <a:solidFill>
                  <a:srgbClr val="000000"/>
                </a:solidFill>
              </a:rPr>
              <a:t> of </a:t>
            </a:r>
            <a:r>
              <a:rPr lang="es-ES" sz="1200" dirty="0" err="1">
                <a:solidFill>
                  <a:srgbClr val="000000"/>
                </a:solidFill>
              </a:rPr>
              <a:t>Intonation</a:t>
            </a:r>
            <a:r>
              <a:rPr lang="es-ES" sz="1200" dirty="0">
                <a:solidFill>
                  <a:srgbClr val="000000"/>
                </a:solidFill>
              </a:rPr>
              <a:t> of </a:t>
            </a:r>
            <a:r>
              <a:rPr lang="es-ES" sz="1200" dirty="0" err="1">
                <a:solidFill>
                  <a:srgbClr val="000000"/>
                </a:solidFill>
              </a:rPr>
              <a:t>the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Spanish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Language</a:t>
            </a:r>
            <a:r>
              <a:rPr lang="es-ES" sz="1200" dirty="0">
                <a:solidFill>
                  <a:srgbClr val="000000"/>
                </a:solidFill>
              </a:rPr>
              <a:t>, ed. </a:t>
            </a:r>
            <a:r>
              <a:rPr lang="es-ES" sz="1200" dirty="0" err="1">
                <a:solidFill>
                  <a:srgbClr val="000000"/>
                </a:solidFill>
              </a:rPr>
              <a:t>by</a:t>
            </a:r>
            <a:r>
              <a:rPr lang="es-ES" sz="1200" dirty="0">
                <a:solidFill>
                  <a:srgbClr val="000000"/>
                </a:solidFill>
              </a:rPr>
              <a:t> Pilar Prieto and Paolo </a:t>
            </a:r>
            <a:r>
              <a:rPr lang="es-ES" sz="1200" dirty="0" err="1">
                <a:solidFill>
                  <a:srgbClr val="000000"/>
                </a:solidFill>
              </a:rPr>
              <a:t>Roseano</a:t>
            </a:r>
            <a:r>
              <a:rPr lang="es-ES" sz="1200" dirty="0">
                <a:solidFill>
                  <a:srgbClr val="000000"/>
                </a:solidFill>
              </a:rPr>
              <a:t>, 123-153. </a:t>
            </a:r>
            <a:r>
              <a:rPr lang="es-ES" sz="1200" dirty="0" err="1">
                <a:solidFill>
                  <a:srgbClr val="000000"/>
                </a:solidFill>
              </a:rPr>
              <a:t>Lincom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GmbH</a:t>
            </a:r>
            <a:r>
              <a:rPr lang="es-ES" sz="12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5294"/>
          </a:xfrm>
        </p:spPr>
        <p:txBody>
          <a:bodyPr/>
          <a:lstStyle/>
          <a:p>
            <a:r>
              <a:rPr lang="en-US" b="1" dirty="0" smtClean="0"/>
              <a:t>Colombian Spanish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2" y="1600200"/>
            <a:ext cx="7429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2" y="2686797"/>
            <a:ext cx="74549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12" y="3725209"/>
            <a:ext cx="7505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12" y="4724400"/>
            <a:ext cx="7429500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12" y="5626100"/>
            <a:ext cx="7391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5059"/>
          </a:xfrm>
        </p:spPr>
        <p:txBody>
          <a:bodyPr/>
          <a:lstStyle/>
          <a:p>
            <a:r>
              <a:rPr lang="en-US" b="1" dirty="0" smtClean="0"/>
              <a:t>Colombian Spanish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Cantadito</a:t>
            </a:r>
            <a:r>
              <a:rPr lang="en-US" dirty="0" smtClean="0">
                <a:solidFill>
                  <a:srgbClr val="000000"/>
                </a:solidFill>
              </a:rPr>
              <a:t>” is a term many Spanish speakers use to describe other varieties of Spanish in general, and so it should be taken with a grain of salt.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But… is there something different about Colombian Spanish </a:t>
            </a:r>
            <a:r>
              <a:rPr lang="en-US" dirty="0" err="1" smtClean="0">
                <a:solidFill>
                  <a:srgbClr val="000000"/>
                </a:solidFill>
              </a:rPr>
              <a:t>intonationally</a:t>
            </a:r>
            <a:r>
              <a:rPr lang="en-US" dirty="0" smtClean="0">
                <a:solidFill>
                  <a:srgbClr val="000000"/>
                </a:solidFill>
              </a:rPr>
              <a:t> that could be driving this folk perception?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704" y="3917848"/>
            <a:ext cx="4631765" cy="2803627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  <p:sp>
        <p:nvSpPr>
          <p:cNvPr id="6" name="Rectángulo redondeado 5"/>
          <p:cNvSpPr/>
          <p:nvPr/>
        </p:nvSpPr>
        <p:spPr>
          <a:xfrm>
            <a:off x="7256243" y="4127841"/>
            <a:ext cx="1430557" cy="1998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www.youtube.com</a:t>
            </a:r>
            <a:r>
              <a:rPr lang="es-ES" dirty="0"/>
              <a:t>/</a:t>
            </a:r>
            <a:r>
              <a:rPr lang="es-ES" dirty="0" err="1"/>
              <a:t>watch?v</a:t>
            </a:r>
            <a:r>
              <a:rPr lang="es-ES" dirty="0"/>
              <a:t>=M3jHqBchpUo</a:t>
            </a:r>
          </a:p>
        </p:txBody>
      </p:sp>
    </p:spTree>
    <p:extLst>
      <p:ext uri="{BB962C8B-B14F-4D97-AF65-F5344CB8AC3E}">
        <p14:creationId xmlns:p14="http://schemas.microsoft.com/office/powerpoint/2010/main" val="185212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859797"/>
          </a:xfrm>
        </p:spPr>
        <p:txBody>
          <a:bodyPr/>
          <a:lstStyle/>
          <a:p>
            <a:r>
              <a:rPr lang="en-US" b="1" dirty="0" smtClean="0"/>
              <a:t>Colombian Spanish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ángulo redondeado 4"/>
          <p:cNvSpPr/>
          <p:nvPr/>
        </p:nvSpPr>
        <p:spPr>
          <a:xfrm>
            <a:off x="1" y="3220623"/>
            <a:ext cx="9105252" cy="24721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What’s going on with </a:t>
            </a:r>
            <a:r>
              <a:rPr lang="en-US" sz="3200" b="1" dirty="0" smtClean="0">
                <a:solidFill>
                  <a:schemeClr val="bg1"/>
                </a:solidFill>
              </a:rPr>
              <a:t>Colombian </a:t>
            </a:r>
            <a:r>
              <a:rPr lang="en-US" sz="3200" b="1" dirty="0">
                <a:solidFill>
                  <a:schemeClr val="bg1"/>
                </a:solidFill>
              </a:rPr>
              <a:t>Spanish???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136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875" y="1972235"/>
            <a:ext cx="8717243" cy="488576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In recent years, researchers have described more and more Spanish dialects within the </a:t>
            </a:r>
            <a:r>
              <a:rPr lang="en-US" dirty="0" err="1" smtClean="0">
                <a:solidFill>
                  <a:srgbClr val="000000"/>
                </a:solidFill>
              </a:rPr>
              <a:t>Autosegmental</a:t>
            </a:r>
            <a:r>
              <a:rPr lang="en-US" dirty="0" smtClean="0">
                <a:solidFill>
                  <a:srgbClr val="000000"/>
                </a:solidFill>
              </a:rPr>
              <a:t> Framework</a:t>
            </a: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Sp_ToBI</a:t>
            </a:r>
            <a:r>
              <a:rPr lang="en-US" dirty="0" smtClean="0">
                <a:solidFill>
                  <a:srgbClr val="000000"/>
                </a:solidFill>
              </a:rPr>
              <a:t> system continues to be tested by adding more and more dialects of Spanish</a:t>
            </a:r>
            <a:endParaRPr lang="es-ES" dirty="0" smtClean="0">
              <a:solidFill>
                <a:srgbClr val="000000"/>
              </a:solidFill>
            </a:endParaRPr>
          </a:p>
          <a:p>
            <a:pPr algn="just"/>
            <a:r>
              <a:rPr lang="es-ES" dirty="0" err="1" smtClean="0">
                <a:solidFill>
                  <a:srgbClr val="000000"/>
                </a:solidFill>
              </a:rPr>
              <a:t>Colombian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Spanish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intonation</a:t>
            </a:r>
            <a:r>
              <a:rPr lang="es-ES" dirty="0" smtClean="0">
                <a:solidFill>
                  <a:srgbClr val="000000"/>
                </a:solidFill>
              </a:rPr>
              <a:t> has </a:t>
            </a:r>
            <a:r>
              <a:rPr lang="es-ES" dirty="0" err="1" smtClean="0">
                <a:solidFill>
                  <a:srgbClr val="000000"/>
                </a:solidFill>
              </a:rPr>
              <a:t>been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described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only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recently</a:t>
            </a:r>
            <a:endParaRPr lang="es-E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Velásquez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Upegui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(2013) analyzes principal dialect areas of Colombia comparing different types of utterances.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9765"/>
          </a:xfrm>
        </p:spPr>
        <p:txBody>
          <a:bodyPr/>
          <a:lstStyle/>
          <a:p>
            <a:r>
              <a:rPr lang="es-ES" b="1" dirty="0" err="1" smtClean="0"/>
              <a:t>Background</a:t>
            </a:r>
            <a:endParaRPr lang="es-ES" sz="44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2824"/>
          </a:xfrm>
        </p:spPr>
        <p:txBody>
          <a:bodyPr/>
          <a:lstStyle/>
          <a:p>
            <a:r>
              <a:rPr lang="es-ES" b="1" dirty="0" err="1" smtClean="0"/>
              <a:t>Prenuclear</a:t>
            </a:r>
            <a:r>
              <a:rPr lang="es-ES" b="1" dirty="0" smtClean="0"/>
              <a:t> pitch </a:t>
            </a:r>
            <a:r>
              <a:rPr lang="es-ES" b="1" dirty="0" err="1" smtClean="0"/>
              <a:t>accents</a:t>
            </a:r>
            <a:r>
              <a:rPr lang="es-ES" b="1" dirty="0" smtClean="0"/>
              <a:t> </a:t>
            </a:r>
            <a:br>
              <a:rPr lang="es-ES" b="1" dirty="0" smtClean="0"/>
            </a:br>
            <a:r>
              <a:rPr lang="es-ES" b="1" dirty="0" smtClean="0"/>
              <a:t>in </a:t>
            </a:r>
            <a:r>
              <a:rPr lang="es-ES" b="1" dirty="0" err="1" smtClean="0"/>
              <a:t>Spanish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36004"/>
            <a:ext cx="8229600" cy="42795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generally accepted that most varieties of Spanish present some kind of </a:t>
            </a:r>
            <a:r>
              <a:rPr lang="en-US" b="1" dirty="0">
                <a:solidFill>
                  <a:srgbClr val="000000"/>
                </a:solidFill>
              </a:rPr>
              <a:t>rising </a:t>
            </a:r>
            <a:r>
              <a:rPr lang="en-US" b="1" dirty="0" smtClean="0">
                <a:solidFill>
                  <a:srgbClr val="000000"/>
                </a:solidFill>
              </a:rPr>
              <a:t>accent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b="1" dirty="0" err="1" smtClean="0">
                <a:solidFill>
                  <a:srgbClr val="000000"/>
                </a:solidFill>
              </a:rPr>
              <a:t>prenuclear</a:t>
            </a:r>
            <a:r>
              <a:rPr lang="en-US" b="1" dirty="0" smtClean="0">
                <a:solidFill>
                  <a:srgbClr val="000000"/>
                </a:solidFill>
              </a:rPr>
              <a:t> position </a:t>
            </a:r>
            <a:r>
              <a:rPr lang="en-US" dirty="0" smtClean="0">
                <a:solidFill>
                  <a:srgbClr val="000000"/>
                </a:solidFill>
              </a:rPr>
              <a:t>(Sosa </a:t>
            </a:r>
            <a:r>
              <a:rPr lang="en-US" dirty="0">
                <a:solidFill>
                  <a:srgbClr val="000000"/>
                </a:solidFill>
              </a:rPr>
              <a:t>1995, </a:t>
            </a:r>
            <a:r>
              <a:rPr lang="en-US" dirty="0" err="1">
                <a:solidFill>
                  <a:srgbClr val="000000"/>
                </a:solidFill>
              </a:rPr>
              <a:t>Estebas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Vilaplana</a:t>
            </a:r>
            <a:r>
              <a:rPr lang="en-US" dirty="0">
                <a:solidFill>
                  <a:srgbClr val="000000"/>
                </a:solidFill>
              </a:rPr>
              <a:t> 2006, Face &amp; </a:t>
            </a:r>
            <a:r>
              <a:rPr lang="en-US" dirty="0" err="1">
                <a:solidFill>
                  <a:srgbClr val="000000"/>
                </a:solidFill>
              </a:rPr>
              <a:t>Prieto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2007, for a three-way distinction):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	                L+&gt;H*	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           L*+H	            L+H*         	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437" y="4332937"/>
            <a:ext cx="889000" cy="889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382" y="4332937"/>
            <a:ext cx="889000" cy="88900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161676" y="5573060"/>
            <a:ext cx="6753412" cy="6424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F0 </a:t>
            </a:r>
            <a:r>
              <a:rPr lang="es-ES" dirty="0" err="1" smtClean="0"/>
              <a:t>valley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occurs</a:t>
            </a:r>
            <a:r>
              <a:rPr lang="es-ES" dirty="0" smtClean="0"/>
              <a:t> at </a:t>
            </a:r>
            <a:r>
              <a:rPr lang="es-ES" dirty="0" err="1" smtClean="0"/>
              <a:t>or</a:t>
            </a:r>
            <a:r>
              <a:rPr lang="es-ES" dirty="0" smtClean="0"/>
              <a:t> at </a:t>
            </a:r>
            <a:r>
              <a:rPr lang="es-ES" dirty="0" err="1" smtClean="0"/>
              <a:t>least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near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stressed</a:t>
            </a:r>
            <a:r>
              <a:rPr lang="es-ES" dirty="0" smtClean="0"/>
              <a:t> </a:t>
            </a:r>
            <a:r>
              <a:rPr lang="es-ES" dirty="0" err="1" smtClean="0"/>
              <a:t>syllable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4332937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470"/>
            <a:ext cx="8229600" cy="1480671"/>
          </a:xfrm>
        </p:spPr>
        <p:txBody>
          <a:bodyPr/>
          <a:lstStyle/>
          <a:p>
            <a:r>
              <a:rPr lang="en-US" b="1" dirty="0" err="1" smtClean="0"/>
              <a:t>Prenuclear</a:t>
            </a:r>
            <a:r>
              <a:rPr lang="en-US" b="1" dirty="0" smtClean="0"/>
              <a:t> pitch accents in Spanish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15141"/>
            <a:ext cx="8648053" cy="5121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Sosa (1999):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</a:rPr>
              <a:t>Prenuclear</a:t>
            </a:r>
            <a:r>
              <a:rPr lang="en-US" sz="2200" dirty="0" smtClean="0">
                <a:solidFill>
                  <a:schemeClr val="tx1"/>
                </a:solidFill>
              </a:rPr>
              <a:t> and nuclear accents from reading task</a:t>
            </a:r>
          </a:p>
          <a:p>
            <a:pPr marL="914400" lvl="2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lvl="2"/>
            <a:endParaRPr lang="es-ES" dirty="0" smtClean="0">
              <a:solidFill>
                <a:schemeClr val="tx1"/>
              </a:solidFill>
            </a:endParaRPr>
          </a:p>
          <a:p>
            <a:pPr lvl="2"/>
            <a:endParaRPr lang="es-ES" dirty="0">
              <a:solidFill>
                <a:schemeClr val="tx1"/>
              </a:solidFill>
            </a:endParaRPr>
          </a:p>
          <a:p>
            <a:pPr lvl="2"/>
            <a:endParaRPr lang="es-ES" dirty="0" smtClean="0">
              <a:solidFill>
                <a:schemeClr val="tx1"/>
              </a:solidFill>
            </a:endParaRPr>
          </a:p>
          <a:p>
            <a:pPr lvl="2"/>
            <a:endParaRPr lang="es-ES" dirty="0" smtClean="0">
              <a:solidFill>
                <a:schemeClr val="tx1"/>
              </a:solidFill>
            </a:endParaRPr>
          </a:p>
          <a:p>
            <a:pPr lvl="2"/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endParaRPr lang="en-US" sz="2200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200" i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Le </a:t>
            </a:r>
            <a:r>
              <a:rPr lang="en-US" sz="2200" b="1" i="1" dirty="0" err="1">
                <a:solidFill>
                  <a:srgbClr val="000000"/>
                </a:solidFill>
              </a:rPr>
              <a:t>die</a:t>
            </a:r>
            <a:r>
              <a:rPr lang="en-US" sz="2200" i="1" dirty="0" err="1">
                <a:solidFill>
                  <a:srgbClr val="000000"/>
                </a:solidFill>
              </a:rPr>
              <a:t>ron</a:t>
            </a:r>
            <a:r>
              <a:rPr lang="en-US" sz="2200" i="1" dirty="0">
                <a:solidFill>
                  <a:srgbClr val="000000"/>
                </a:solidFill>
              </a:rPr>
              <a:t> el </a:t>
            </a:r>
            <a:r>
              <a:rPr lang="en-US" sz="2200" b="1" i="1" dirty="0" err="1">
                <a:solidFill>
                  <a:srgbClr val="000000"/>
                </a:solidFill>
              </a:rPr>
              <a:t>nú</a:t>
            </a:r>
            <a:r>
              <a:rPr lang="en-US" sz="2200" i="1" dirty="0" err="1">
                <a:solidFill>
                  <a:srgbClr val="000000"/>
                </a:solidFill>
              </a:rPr>
              <a:t>mero</a:t>
            </a:r>
            <a:r>
              <a:rPr lang="en-US" sz="2200" i="1" dirty="0">
                <a:solidFill>
                  <a:srgbClr val="000000"/>
                </a:solidFill>
              </a:rPr>
              <a:t> de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vue</a:t>
            </a:r>
            <a:r>
              <a:rPr lang="en-US" sz="2200" i="1" dirty="0" err="1" smtClean="0">
                <a:solidFill>
                  <a:srgbClr val="000000"/>
                </a:solidFill>
              </a:rPr>
              <a:t>lo</a:t>
            </a:r>
            <a:endParaRPr lang="es-ES" sz="2200" dirty="0" smtClean="0">
              <a:solidFill>
                <a:schemeClr val="tx1"/>
              </a:solidFill>
            </a:endParaRPr>
          </a:p>
          <a:p>
            <a:pPr lvl="2"/>
            <a:endParaRPr lang="es-ES" dirty="0">
              <a:solidFill>
                <a:schemeClr val="tx1"/>
              </a:solidFill>
            </a:endParaRPr>
          </a:p>
          <a:p>
            <a:pPr lvl="1"/>
            <a:endParaRPr lang="es-ES" dirty="0" smtClean="0"/>
          </a:p>
          <a:p>
            <a:pPr marL="914400" lvl="2" indent="0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84" y="2996828"/>
            <a:ext cx="6514352" cy="2324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511176" y="3120844"/>
            <a:ext cx="1120590" cy="216647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4002" y="5314953"/>
            <a:ext cx="129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187-197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31766" y="3120844"/>
            <a:ext cx="1120590" cy="216647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912471"/>
          </a:xfrm>
        </p:spPr>
        <p:txBody>
          <a:bodyPr/>
          <a:lstStyle/>
          <a:p>
            <a:r>
              <a:rPr lang="es-ES" b="1" dirty="0" err="1" smtClean="0"/>
              <a:t>Prenuclear</a:t>
            </a:r>
            <a:r>
              <a:rPr lang="es-ES" b="1" dirty="0" smtClean="0"/>
              <a:t> </a:t>
            </a:r>
            <a:r>
              <a:rPr lang="es-ES" b="1" dirty="0" err="1" smtClean="0"/>
              <a:t>PAs</a:t>
            </a:r>
            <a:r>
              <a:rPr lang="es-ES" b="1" dirty="0" smtClean="0"/>
              <a:t> in </a:t>
            </a:r>
            <a:r>
              <a:rPr lang="es-ES" b="1" dirty="0" err="1" smtClean="0"/>
              <a:t>Spanish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000" y="1600200"/>
            <a:ext cx="8606118" cy="4525963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Until recently, no work that we know of has proposed </a:t>
            </a:r>
            <a:r>
              <a:rPr lang="en-US" b="1" dirty="0" smtClean="0">
                <a:solidFill>
                  <a:srgbClr val="000000"/>
                </a:solidFill>
              </a:rPr>
              <a:t>H+L* </a:t>
            </a:r>
            <a:r>
              <a:rPr lang="en-US" dirty="0" smtClean="0">
                <a:solidFill>
                  <a:srgbClr val="000000"/>
                </a:solidFill>
              </a:rPr>
              <a:t>as a possible </a:t>
            </a:r>
            <a:r>
              <a:rPr lang="en-US" dirty="0" err="1" smtClean="0">
                <a:solidFill>
                  <a:srgbClr val="000000"/>
                </a:solidFill>
              </a:rPr>
              <a:t>prenuclear</a:t>
            </a:r>
            <a:r>
              <a:rPr lang="en-US" dirty="0" smtClean="0">
                <a:solidFill>
                  <a:srgbClr val="000000"/>
                </a:solidFill>
              </a:rPr>
              <a:t> pitch accent in Spanish.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13170</TotalTime>
  <Words>1620</Words>
  <Application>Microsoft Macintosh PowerPoint</Application>
  <PresentationFormat>Presentación en pantalla (4:3)</PresentationFormat>
  <Paragraphs>209</Paragraphs>
  <Slides>29</Slides>
  <Notes>10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Ejecutivo</vt:lpstr>
      <vt:lpstr>Reconsidering Spanish pitch accent distribution:    H+L* in Bogotá Spanish  1ST SYMPOSIUM ON INTONATION &amp; TONE IN THE SPANISH-SPEAKING WORLD October 10–11, 2014 (UMass-Amherst)</vt:lpstr>
      <vt:lpstr>Colombian Spanish</vt:lpstr>
      <vt:lpstr>Colombian Spanish</vt:lpstr>
      <vt:lpstr>Colombian Spanish</vt:lpstr>
      <vt:lpstr>Colombian Spanish</vt:lpstr>
      <vt:lpstr>Background</vt:lpstr>
      <vt:lpstr>Prenuclear pitch accents  in Spanish</vt:lpstr>
      <vt:lpstr>Prenuclear pitch accents in Spanish</vt:lpstr>
      <vt:lpstr>Prenuclear PAs in Spanish</vt:lpstr>
      <vt:lpstr>Prenuclear pitch accents in Spanish dialects</vt:lpstr>
      <vt:lpstr>Research questions/goals</vt:lpstr>
      <vt:lpstr>Method: Participants</vt:lpstr>
      <vt:lpstr>Method: Materials</vt:lpstr>
      <vt:lpstr>Method: Procedures &amp; Analysis</vt:lpstr>
      <vt:lpstr>Analysis/Results</vt:lpstr>
      <vt:lpstr>RESULTS Overall pitch accent use</vt:lpstr>
      <vt:lpstr>PAs in prenuclear position</vt:lpstr>
      <vt:lpstr>PAs in prenuclear position</vt:lpstr>
      <vt:lpstr>H+L* distribution</vt:lpstr>
      <vt:lpstr>Utterance type</vt:lpstr>
      <vt:lpstr>Yes-no question</vt:lpstr>
      <vt:lpstr>Declarative</vt:lpstr>
      <vt:lpstr>Reiterative</vt:lpstr>
      <vt:lpstr>Imperative</vt:lpstr>
      <vt:lpstr>Utterance type</vt:lpstr>
      <vt:lpstr>% PA by utterance type</vt:lpstr>
      <vt:lpstr>Summary of findings</vt:lpstr>
      <vt:lpstr>Implications and  future work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paradigma nominal:    la concordancia de género en la comunidad hispanohablante de Nueva Inglaterra </dc:title>
  <dc:creator>Alba Arias Álvarez</dc:creator>
  <cp:lastModifiedBy>Alba Arias Álvarez</cp:lastModifiedBy>
  <cp:revision>289</cp:revision>
  <dcterms:created xsi:type="dcterms:W3CDTF">2013-09-08T13:34:01Z</dcterms:created>
  <dcterms:modified xsi:type="dcterms:W3CDTF">2014-10-14T02:51:22Z</dcterms:modified>
</cp:coreProperties>
</file>